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95" r:id="rId1"/>
  </p:sldMasterIdLst>
  <p:notesMasterIdLst>
    <p:notesMasterId r:id="rId40"/>
  </p:notesMasterIdLst>
  <p:sldIdLst>
    <p:sldId id="360" r:id="rId2"/>
    <p:sldId id="320" r:id="rId3"/>
    <p:sldId id="321" r:id="rId4"/>
    <p:sldId id="363" r:id="rId5"/>
    <p:sldId id="361" r:id="rId6"/>
    <p:sldId id="362" r:id="rId7"/>
    <p:sldId id="364" r:id="rId8"/>
    <p:sldId id="365" r:id="rId9"/>
    <p:sldId id="368" r:id="rId10"/>
    <p:sldId id="319" r:id="rId11"/>
    <p:sldId id="369" r:id="rId12"/>
    <p:sldId id="370" r:id="rId13"/>
    <p:sldId id="371" r:id="rId14"/>
    <p:sldId id="367" r:id="rId15"/>
    <p:sldId id="336" r:id="rId16"/>
    <p:sldId id="337" r:id="rId17"/>
    <p:sldId id="338" r:id="rId18"/>
    <p:sldId id="339" r:id="rId19"/>
    <p:sldId id="340" r:id="rId20"/>
    <p:sldId id="341" r:id="rId21"/>
    <p:sldId id="356" r:id="rId22"/>
    <p:sldId id="357" r:id="rId23"/>
    <p:sldId id="358" r:id="rId24"/>
    <p:sldId id="359" r:id="rId25"/>
    <p:sldId id="342" r:id="rId26"/>
    <p:sldId id="343" r:id="rId27"/>
    <p:sldId id="344" r:id="rId28"/>
    <p:sldId id="345" r:id="rId29"/>
    <p:sldId id="346" r:id="rId30"/>
    <p:sldId id="347" r:id="rId31"/>
    <p:sldId id="348" r:id="rId32"/>
    <p:sldId id="349" r:id="rId33"/>
    <p:sldId id="350" r:id="rId34"/>
    <p:sldId id="351" r:id="rId35"/>
    <p:sldId id="352" r:id="rId36"/>
    <p:sldId id="353" r:id="rId37"/>
    <p:sldId id="354" r:id="rId38"/>
    <p:sldId id="355" r:id="rId39"/>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960" autoAdjust="0"/>
    <p:restoredTop sz="94660"/>
  </p:normalViewPr>
  <p:slideViewPr>
    <p:cSldViewPr snapToGrid="0">
      <p:cViewPr varScale="1">
        <p:scale>
          <a:sx n="118" d="100"/>
          <a:sy n="118" d="100"/>
        </p:scale>
        <p:origin x="285" y="99"/>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viewProps" Target="viewProp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presProps" Target="pres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notesMaster" Target="notesMasters/notesMaster1.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tableStyles" Target="tableStyle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theme" Target="theme/theme1.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DCBB19-E946-4809-AB77-380DD12E7AF1}" type="datetimeFigureOut">
              <a:rPr lang="en-US" smtClean="0"/>
              <a:t>2/20/2022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FFCCE1-A468-457D-B96D-F050CFB60F32}" type="slidenum">
              <a:rPr lang="en-US" smtClean="0"/>
              <a:t>‹#›</a:t>
            </a:fld>
            <a:endParaRPr lang="en-US"/>
          </a:p>
        </p:txBody>
      </p:sp>
    </p:spTree>
    <p:extLst>
      <p:ext uri="{BB962C8B-B14F-4D97-AF65-F5344CB8AC3E}">
        <p14:creationId xmlns:p14="http://schemas.microsoft.com/office/powerpoint/2010/main" val="574150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sz="1200" b="1" dirty="0">
                <a:solidFill>
                  <a:schemeClr val="tx2"/>
                </a:solidFill>
              </a:rPr>
              <a:t>محل مناسب پروب در قسمت تحتاني و راست شكم در صورت وضعیت خوابیده به پشت (و پائين پشت در صورت قرار گرفتن در وضعیت بروی شکم است. پروب، برای انتقال صحیح دما، باید بروی استخوان یا نسج کبد یا اندام ها قرار داده نشود.</a:t>
            </a:r>
            <a:endParaRPr lang="en-US" dirty="0"/>
          </a:p>
        </p:txBody>
      </p:sp>
      <p:sp>
        <p:nvSpPr>
          <p:cNvPr id="4" name="Slide Number Placeholder 3"/>
          <p:cNvSpPr>
            <a:spLocks noGrp="1"/>
          </p:cNvSpPr>
          <p:nvPr>
            <p:ph type="sldNum" sz="quarter" idx="10"/>
          </p:nvPr>
        </p:nvSpPr>
        <p:spPr/>
        <p:txBody>
          <a:bodyPr/>
          <a:lstStyle/>
          <a:p>
            <a:fld id="{E7116545-C5A1-45DD-942B-89D23DFD375E}" type="slidenum">
              <a:rPr lang="en-US" smtClean="0"/>
              <a:t>25</a:t>
            </a:fld>
            <a:endParaRPr lang="en-US"/>
          </a:p>
        </p:txBody>
      </p:sp>
    </p:spTree>
    <p:extLst>
      <p:ext uri="{BB962C8B-B14F-4D97-AF65-F5344CB8AC3E}">
        <p14:creationId xmlns:p14="http://schemas.microsoft.com/office/powerpoint/2010/main" val="3099367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a:defRPr/>
            </a:pPr>
            <a:endParaRPr lang="en-US">
              <a:latin typeface="Arial" charset="0"/>
            </a:endParaRPr>
          </a:p>
        </p:txBody>
      </p:sp>
      <p:grpSp>
        <p:nvGrpSpPr>
          <p:cNvPr id="5" name="Group 8"/>
          <p:cNvGrpSpPr>
            <a:grpSpLocks/>
          </p:cNvGrpSpPr>
          <p:nvPr/>
        </p:nvGrpSpPr>
        <p:grpSpPr bwMode="auto">
          <a:xfrm>
            <a:off x="7493000" y="2992438"/>
            <a:ext cx="1338263" cy="2189162"/>
            <a:chOff x="4704" y="1885"/>
            <a:chExt cx="843" cy="1379"/>
          </a:xfrm>
        </p:grpSpPr>
        <p:sp>
          <p:nvSpPr>
            <p:cNvPr id="6" name="Oval 9"/>
            <p:cNvSpPr>
              <a:spLocks noChangeArrowheads="1"/>
            </p:cNvSpPr>
            <p:nvPr/>
          </p:nvSpPr>
          <p:spPr bwMode="auto">
            <a:xfrm>
              <a:off x="4704" y="1885"/>
              <a:ext cx="127" cy="127"/>
            </a:xfrm>
            <a:prstGeom prst="ellipse">
              <a:avLst/>
            </a:prstGeom>
            <a:solidFill>
              <a:schemeClr val="tx2"/>
            </a:solidFill>
            <a:ln w="9525">
              <a:noFill/>
              <a:round/>
              <a:headEnd/>
              <a:tailEnd/>
            </a:ln>
            <a:effectLst/>
          </p:spPr>
          <p:txBody>
            <a:bodyPr wrap="none" anchor="ctr"/>
            <a:lstStyle/>
            <a:p>
              <a:pPr>
                <a:defRPr/>
              </a:pPr>
              <a:endParaRPr lang="en-US">
                <a:latin typeface="Arial" charset="0"/>
              </a:endParaRPr>
            </a:p>
          </p:txBody>
        </p:sp>
        <p:sp>
          <p:nvSpPr>
            <p:cNvPr id="7" name="Oval 10"/>
            <p:cNvSpPr>
              <a:spLocks noChangeArrowheads="1"/>
            </p:cNvSpPr>
            <p:nvPr/>
          </p:nvSpPr>
          <p:spPr bwMode="auto">
            <a:xfrm>
              <a:off x="4883" y="1885"/>
              <a:ext cx="127" cy="127"/>
            </a:xfrm>
            <a:prstGeom prst="ellipse">
              <a:avLst/>
            </a:prstGeom>
            <a:solidFill>
              <a:schemeClr val="tx2"/>
            </a:solidFill>
            <a:ln w="9525">
              <a:noFill/>
              <a:round/>
              <a:headEnd/>
              <a:tailEnd/>
            </a:ln>
            <a:effectLst/>
          </p:spPr>
          <p:txBody>
            <a:bodyPr wrap="none" anchor="ctr"/>
            <a:lstStyle/>
            <a:p>
              <a:pPr>
                <a:defRPr/>
              </a:pPr>
              <a:endParaRPr lang="en-US">
                <a:latin typeface="Arial" charset="0"/>
              </a:endParaRPr>
            </a:p>
          </p:txBody>
        </p:sp>
        <p:sp>
          <p:nvSpPr>
            <p:cNvPr id="8" name="Oval 11"/>
            <p:cNvSpPr>
              <a:spLocks noChangeArrowheads="1"/>
            </p:cNvSpPr>
            <p:nvPr/>
          </p:nvSpPr>
          <p:spPr bwMode="auto">
            <a:xfrm>
              <a:off x="5062" y="1885"/>
              <a:ext cx="127" cy="127"/>
            </a:xfrm>
            <a:prstGeom prst="ellipse">
              <a:avLst/>
            </a:prstGeom>
            <a:solidFill>
              <a:schemeClr val="tx2"/>
            </a:solidFill>
            <a:ln w="9525">
              <a:noFill/>
              <a:round/>
              <a:headEnd/>
              <a:tailEnd/>
            </a:ln>
            <a:effectLst/>
          </p:spPr>
          <p:txBody>
            <a:bodyPr wrap="none" anchor="ctr"/>
            <a:lstStyle/>
            <a:p>
              <a:pPr>
                <a:defRPr/>
              </a:pPr>
              <a:endParaRPr lang="en-US">
                <a:latin typeface="Arial" charset="0"/>
              </a:endParaRPr>
            </a:p>
          </p:txBody>
        </p:sp>
        <p:sp>
          <p:nvSpPr>
            <p:cNvPr id="9" name="Oval 12"/>
            <p:cNvSpPr>
              <a:spLocks noChangeArrowheads="1"/>
            </p:cNvSpPr>
            <p:nvPr/>
          </p:nvSpPr>
          <p:spPr bwMode="auto">
            <a:xfrm>
              <a:off x="4704" y="2064"/>
              <a:ext cx="127" cy="127"/>
            </a:xfrm>
            <a:prstGeom prst="ellipse">
              <a:avLst/>
            </a:prstGeom>
            <a:solidFill>
              <a:schemeClr val="tx2"/>
            </a:solidFill>
            <a:ln w="9525">
              <a:noFill/>
              <a:round/>
              <a:headEnd/>
              <a:tailEnd/>
            </a:ln>
            <a:effectLst/>
          </p:spPr>
          <p:txBody>
            <a:bodyPr wrap="none" anchor="ctr"/>
            <a:lstStyle/>
            <a:p>
              <a:pPr>
                <a:defRPr/>
              </a:pPr>
              <a:endParaRPr lang="en-US">
                <a:latin typeface="Arial" charset="0"/>
              </a:endParaRPr>
            </a:p>
          </p:txBody>
        </p:sp>
        <p:sp>
          <p:nvSpPr>
            <p:cNvPr id="10" name="Oval 13"/>
            <p:cNvSpPr>
              <a:spLocks noChangeArrowheads="1"/>
            </p:cNvSpPr>
            <p:nvPr/>
          </p:nvSpPr>
          <p:spPr bwMode="auto">
            <a:xfrm>
              <a:off x="4883" y="2064"/>
              <a:ext cx="127" cy="127"/>
            </a:xfrm>
            <a:prstGeom prst="ellipse">
              <a:avLst/>
            </a:prstGeom>
            <a:solidFill>
              <a:schemeClr val="tx2"/>
            </a:solidFill>
            <a:ln w="9525">
              <a:noFill/>
              <a:round/>
              <a:headEnd/>
              <a:tailEnd/>
            </a:ln>
            <a:effectLst/>
          </p:spPr>
          <p:txBody>
            <a:bodyPr wrap="none" anchor="ctr"/>
            <a:lstStyle/>
            <a:p>
              <a:pPr>
                <a:defRPr/>
              </a:pPr>
              <a:endParaRPr lang="en-US">
                <a:latin typeface="Arial" charset="0"/>
              </a:endParaRPr>
            </a:p>
          </p:txBody>
        </p:sp>
        <p:sp>
          <p:nvSpPr>
            <p:cNvPr id="11" name="Oval 14"/>
            <p:cNvSpPr>
              <a:spLocks noChangeArrowheads="1"/>
            </p:cNvSpPr>
            <p:nvPr/>
          </p:nvSpPr>
          <p:spPr bwMode="auto">
            <a:xfrm>
              <a:off x="5062" y="2064"/>
              <a:ext cx="127" cy="127"/>
            </a:xfrm>
            <a:prstGeom prst="ellipse">
              <a:avLst/>
            </a:prstGeom>
            <a:solidFill>
              <a:schemeClr val="tx2"/>
            </a:solidFill>
            <a:ln w="9525">
              <a:noFill/>
              <a:round/>
              <a:headEnd/>
              <a:tailEnd/>
            </a:ln>
            <a:effectLst/>
          </p:spPr>
          <p:txBody>
            <a:bodyPr wrap="none" anchor="ctr"/>
            <a:lstStyle/>
            <a:p>
              <a:pPr>
                <a:defRPr/>
              </a:pPr>
              <a:endParaRPr lang="en-US">
                <a:latin typeface="Arial" charset="0"/>
              </a:endParaRPr>
            </a:p>
          </p:txBody>
        </p:sp>
        <p:sp>
          <p:nvSpPr>
            <p:cNvPr id="12" name="Oval 15"/>
            <p:cNvSpPr>
              <a:spLocks noChangeArrowheads="1"/>
            </p:cNvSpPr>
            <p:nvPr/>
          </p:nvSpPr>
          <p:spPr bwMode="auto">
            <a:xfrm>
              <a:off x="5241" y="2064"/>
              <a:ext cx="127" cy="127"/>
            </a:xfrm>
            <a:prstGeom prst="ellipse">
              <a:avLst/>
            </a:prstGeom>
            <a:solidFill>
              <a:schemeClr val="accent2"/>
            </a:solidFill>
            <a:ln w="9525">
              <a:noFill/>
              <a:round/>
              <a:headEnd/>
              <a:tailEnd/>
            </a:ln>
            <a:effectLst/>
          </p:spPr>
          <p:txBody>
            <a:bodyPr wrap="none" anchor="ctr"/>
            <a:lstStyle/>
            <a:p>
              <a:pPr>
                <a:defRPr/>
              </a:pPr>
              <a:endParaRPr lang="en-US">
                <a:latin typeface="Arial" charset="0"/>
              </a:endParaRPr>
            </a:p>
          </p:txBody>
        </p:sp>
        <p:sp>
          <p:nvSpPr>
            <p:cNvPr id="13" name="Oval 16"/>
            <p:cNvSpPr>
              <a:spLocks noChangeArrowheads="1"/>
            </p:cNvSpPr>
            <p:nvPr/>
          </p:nvSpPr>
          <p:spPr bwMode="auto">
            <a:xfrm>
              <a:off x="4704" y="2243"/>
              <a:ext cx="127" cy="127"/>
            </a:xfrm>
            <a:prstGeom prst="ellipse">
              <a:avLst/>
            </a:prstGeom>
            <a:solidFill>
              <a:schemeClr val="tx2"/>
            </a:solidFill>
            <a:ln w="9525">
              <a:noFill/>
              <a:round/>
              <a:headEnd/>
              <a:tailEnd/>
            </a:ln>
            <a:effectLst/>
          </p:spPr>
          <p:txBody>
            <a:bodyPr wrap="none" anchor="ctr"/>
            <a:lstStyle/>
            <a:p>
              <a:pPr>
                <a:defRPr/>
              </a:pPr>
              <a:endParaRPr lang="en-US">
                <a:latin typeface="Arial" charset="0"/>
              </a:endParaRPr>
            </a:p>
          </p:txBody>
        </p:sp>
        <p:sp>
          <p:nvSpPr>
            <p:cNvPr id="14" name="Oval 17"/>
            <p:cNvSpPr>
              <a:spLocks noChangeArrowheads="1"/>
            </p:cNvSpPr>
            <p:nvPr/>
          </p:nvSpPr>
          <p:spPr bwMode="auto">
            <a:xfrm>
              <a:off x="4883" y="2243"/>
              <a:ext cx="127" cy="127"/>
            </a:xfrm>
            <a:prstGeom prst="ellipse">
              <a:avLst/>
            </a:prstGeom>
            <a:solidFill>
              <a:schemeClr val="tx2"/>
            </a:solidFill>
            <a:ln w="9525">
              <a:noFill/>
              <a:round/>
              <a:headEnd/>
              <a:tailEnd/>
            </a:ln>
            <a:effectLst/>
          </p:spPr>
          <p:txBody>
            <a:bodyPr wrap="none" anchor="ctr"/>
            <a:lstStyle/>
            <a:p>
              <a:pPr>
                <a:defRPr/>
              </a:pPr>
              <a:endParaRPr lang="en-US">
                <a:latin typeface="Arial" charset="0"/>
              </a:endParaRPr>
            </a:p>
          </p:txBody>
        </p:sp>
        <p:sp>
          <p:nvSpPr>
            <p:cNvPr id="15" name="Oval 18"/>
            <p:cNvSpPr>
              <a:spLocks noChangeArrowheads="1"/>
            </p:cNvSpPr>
            <p:nvPr/>
          </p:nvSpPr>
          <p:spPr bwMode="auto">
            <a:xfrm>
              <a:off x="5062" y="2243"/>
              <a:ext cx="127" cy="127"/>
            </a:xfrm>
            <a:prstGeom prst="ellipse">
              <a:avLst/>
            </a:prstGeom>
            <a:solidFill>
              <a:schemeClr val="accent2"/>
            </a:solidFill>
            <a:ln w="9525">
              <a:noFill/>
              <a:round/>
              <a:headEnd/>
              <a:tailEnd/>
            </a:ln>
            <a:effectLst/>
          </p:spPr>
          <p:txBody>
            <a:bodyPr wrap="none" anchor="ctr"/>
            <a:lstStyle/>
            <a:p>
              <a:pPr>
                <a:defRPr/>
              </a:pPr>
              <a:endParaRPr lang="en-US">
                <a:latin typeface="Arial" charset="0"/>
              </a:endParaRPr>
            </a:p>
          </p:txBody>
        </p:sp>
        <p:sp>
          <p:nvSpPr>
            <p:cNvPr id="16" name="Oval 19"/>
            <p:cNvSpPr>
              <a:spLocks noChangeArrowheads="1"/>
            </p:cNvSpPr>
            <p:nvPr/>
          </p:nvSpPr>
          <p:spPr bwMode="auto">
            <a:xfrm>
              <a:off x="5241" y="2243"/>
              <a:ext cx="127" cy="127"/>
            </a:xfrm>
            <a:prstGeom prst="ellipse">
              <a:avLst/>
            </a:prstGeom>
            <a:solidFill>
              <a:schemeClr val="accent2"/>
            </a:solidFill>
            <a:ln w="9525">
              <a:noFill/>
              <a:round/>
              <a:headEnd/>
              <a:tailEnd/>
            </a:ln>
            <a:effectLst/>
          </p:spPr>
          <p:txBody>
            <a:bodyPr wrap="none" anchor="ctr"/>
            <a:lstStyle/>
            <a:p>
              <a:pPr>
                <a:defRPr/>
              </a:pPr>
              <a:endParaRPr lang="en-US">
                <a:latin typeface="Arial" charset="0"/>
              </a:endParaRPr>
            </a:p>
          </p:txBody>
        </p:sp>
        <p:sp>
          <p:nvSpPr>
            <p:cNvPr id="17" name="Oval 20"/>
            <p:cNvSpPr>
              <a:spLocks noChangeArrowheads="1"/>
            </p:cNvSpPr>
            <p:nvPr/>
          </p:nvSpPr>
          <p:spPr bwMode="auto">
            <a:xfrm>
              <a:off x="5420" y="2243"/>
              <a:ext cx="127" cy="127"/>
            </a:xfrm>
            <a:prstGeom prst="ellipse">
              <a:avLst/>
            </a:prstGeom>
            <a:solidFill>
              <a:schemeClr val="accent1"/>
            </a:solidFill>
            <a:ln w="9525">
              <a:noFill/>
              <a:round/>
              <a:headEnd/>
              <a:tailEnd/>
            </a:ln>
            <a:effectLst/>
          </p:spPr>
          <p:txBody>
            <a:bodyPr wrap="none" anchor="ctr"/>
            <a:lstStyle/>
            <a:p>
              <a:pPr>
                <a:defRPr/>
              </a:pPr>
              <a:endParaRPr lang="en-US">
                <a:latin typeface="Arial" charset="0"/>
              </a:endParaRPr>
            </a:p>
          </p:txBody>
        </p:sp>
        <p:sp>
          <p:nvSpPr>
            <p:cNvPr id="18" name="Oval 21"/>
            <p:cNvSpPr>
              <a:spLocks noChangeArrowheads="1"/>
            </p:cNvSpPr>
            <p:nvPr/>
          </p:nvSpPr>
          <p:spPr bwMode="auto">
            <a:xfrm>
              <a:off x="4704" y="2421"/>
              <a:ext cx="127" cy="128"/>
            </a:xfrm>
            <a:prstGeom prst="ellipse">
              <a:avLst/>
            </a:prstGeom>
            <a:solidFill>
              <a:schemeClr val="tx2"/>
            </a:solidFill>
            <a:ln w="9525">
              <a:noFill/>
              <a:round/>
              <a:headEnd/>
              <a:tailEnd/>
            </a:ln>
            <a:effectLst/>
          </p:spPr>
          <p:txBody>
            <a:bodyPr wrap="none" anchor="ctr"/>
            <a:lstStyle/>
            <a:p>
              <a:pPr>
                <a:defRPr/>
              </a:pPr>
              <a:endParaRPr lang="en-US">
                <a:latin typeface="Arial" charset="0"/>
              </a:endParaRPr>
            </a:p>
          </p:txBody>
        </p:sp>
        <p:sp>
          <p:nvSpPr>
            <p:cNvPr id="19" name="Oval 22"/>
            <p:cNvSpPr>
              <a:spLocks noChangeArrowheads="1"/>
            </p:cNvSpPr>
            <p:nvPr/>
          </p:nvSpPr>
          <p:spPr bwMode="auto">
            <a:xfrm>
              <a:off x="4883" y="2421"/>
              <a:ext cx="127" cy="128"/>
            </a:xfrm>
            <a:prstGeom prst="ellipse">
              <a:avLst/>
            </a:prstGeom>
            <a:solidFill>
              <a:schemeClr val="accent2"/>
            </a:solidFill>
            <a:ln w="9525">
              <a:noFill/>
              <a:round/>
              <a:headEnd/>
              <a:tailEnd/>
            </a:ln>
            <a:effectLst/>
          </p:spPr>
          <p:txBody>
            <a:bodyPr wrap="none" anchor="ctr"/>
            <a:lstStyle/>
            <a:p>
              <a:pPr>
                <a:defRPr/>
              </a:pPr>
              <a:endParaRPr lang="en-US">
                <a:latin typeface="Arial" charset="0"/>
              </a:endParaRPr>
            </a:p>
          </p:txBody>
        </p:sp>
        <p:sp>
          <p:nvSpPr>
            <p:cNvPr id="20" name="Oval 23"/>
            <p:cNvSpPr>
              <a:spLocks noChangeArrowheads="1"/>
            </p:cNvSpPr>
            <p:nvPr/>
          </p:nvSpPr>
          <p:spPr bwMode="auto">
            <a:xfrm>
              <a:off x="5062" y="2421"/>
              <a:ext cx="127" cy="128"/>
            </a:xfrm>
            <a:prstGeom prst="ellipse">
              <a:avLst/>
            </a:prstGeom>
            <a:solidFill>
              <a:schemeClr val="accent2"/>
            </a:solidFill>
            <a:ln w="9525">
              <a:noFill/>
              <a:round/>
              <a:headEnd/>
              <a:tailEnd/>
            </a:ln>
            <a:effectLst/>
          </p:spPr>
          <p:txBody>
            <a:bodyPr wrap="none" anchor="ctr"/>
            <a:lstStyle/>
            <a:p>
              <a:pPr>
                <a:defRPr/>
              </a:pPr>
              <a:endParaRPr lang="en-US">
                <a:latin typeface="Arial" charset="0"/>
              </a:endParaRPr>
            </a:p>
          </p:txBody>
        </p:sp>
        <p:sp>
          <p:nvSpPr>
            <p:cNvPr id="21" name="Oval 24"/>
            <p:cNvSpPr>
              <a:spLocks noChangeArrowheads="1"/>
            </p:cNvSpPr>
            <p:nvPr/>
          </p:nvSpPr>
          <p:spPr bwMode="auto">
            <a:xfrm>
              <a:off x="5241" y="2421"/>
              <a:ext cx="127" cy="128"/>
            </a:xfrm>
            <a:prstGeom prst="ellipse">
              <a:avLst/>
            </a:prstGeom>
            <a:solidFill>
              <a:schemeClr val="accent1"/>
            </a:solidFill>
            <a:ln w="9525">
              <a:noFill/>
              <a:round/>
              <a:headEnd/>
              <a:tailEnd/>
            </a:ln>
            <a:effectLst/>
          </p:spPr>
          <p:txBody>
            <a:bodyPr wrap="none" anchor="ctr"/>
            <a:lstStyle/>
            <a:p>
              <a:pPr>
                <a:defRPr/>
              </a:pPr>
              <a:endParaRPr lang="en-US">
                <a:latin typeface="Arial" charset="0"/>
              </a:endParaRPr>
            </a:p>
          </p:txBody>
        </p:sp>
        <p:sp>
          <p:nvSpPr>
            <p:cNvPr id="22" name="Oval 25"/>
            <p:cNvSpPr>
              <a:spLocks noChangeArrowheads="1"/>
            </p:cNvSpPr>
            <p:nvPr/>
          </p:nvSpPr>
          <p:spPr bwMode="auto">
            <a:xfrm>
              <a:off x="4704" y="2600"/>
              <a:ext cx="127" cy="128"/>
            </a:xfrm>
            <a:prstGeom prst="ellipse">
              <a:avLst/>
            </a:prstGeom>
            <a:solidFill>
              <a:schemeClr val="accent2"/>
            </a:solidFill>
            <a:ln w="9525">
              <a:noFill/>
              <a:round/>
              <a:headEnd/>
              <a:tailEnd/>
            </a:ln>
            <a:effectLst/>
          </p:spPr>
          <p:txBody>
            <a:bodyPr wrap="none" anchor="ctr"/>
            <a:lstStyle/>
            <a:p>
              <a:pPr>
                <a:defRPr/>
              </a:pPr>
              <a:endParaRPr lang="en-US">
                <a:latin typeface="Arial" charset="0"/>
              </a:endParaRPr>
            </a:p>
          </p:txBody>
        </p:sp>
        <p:sp>
          <p:nvSpPr>
            <p:cNvPr id="23" name="Oval 26"/>
            <p:cNvSpPr>
              <a:spLocks noChangeArrowheads="1"/>
            </p:cNvSpPr>
            <p:nvPr/>
          </p:nvSpPr>
          <p:spPr bwMode="auto">
            <a:xfrm>
              <a:off x="4883" y="2600"/>
              <a:ext cx="127" cy="128"/>
            </a:xfrm>
            <a:prstGeom prst="ellipse">
              <a:avLst/>
            </a:prstGeom>
            <a:solidFill>
              <a:schemeClr val="accent2"/>
            </a:solidFill>
            <a:ln w="9525">
              <a:noFill/>
              <a:round/>
              <a:headEnd/>
              <a:tailEnd/>
            </a:ln>
            <a:effectLst/>
          </p:spPr>
          <p:txBody>
            <a:bodyPr wrap="none" anchor="ctr"/>
            <a:lstStyle/>
            <a:p>
              <a:pPr>
                <a:defRPr/>
              </a:pPr>
              <a:endParaRPr lang="en-US">
                <a:latin typeface="Arial" charset="0"/>
              </a:endParaRPr>
            </a:p>
          </p:txBody>
        </p:sp>
        <p:sp>
          <p:nvSpPr>
            <p:cNvPr id="24" name="Oval 27"/>
            <p:cNvSpPr>
              <a:spLocks noChangeArrowheads="1"/>
            </p:cNvSpPr>
            <p:nvPr/>
          </p:nvSpPr>
          <p:spPr bwMode="auto">
            <a:xfrm>
              <a:off x="5062" y="2600"/>
              <a:ext cx="127" cy="128"/>
            </a:xfrm>
            <a:prstGeom prst="ellipse">
              <a:avLst/>
            </a:prstGeom>
            <a:solidFill>
              <a:schemeClr val="accent1"/>
            </a:solidFill>
            <a:ln w="9525">
              <a:noFill/>
              <a:round/>
              <a:headEnd/>
              <a:tailEnd/>
            </a:ln>
            <a:effectLst/>
          </p:spPr>
          <p:txBody>
            <a:bodyPr wrap="none" anchor="ctr"/>
            <a:lstStyle/>
            <a:p>
              <a:pPr>
                <a:defRPr/>
              </a:pPr>
              <a:endParaRPr lang="en-US">
                <a:latin typeface="Arial" charset="0"/>
              </a:endParaRPr>
            </a:p>
          </p:txBody>
        </p:sp>
        <p:sp>
          <p:nvSpPr>
            <p:cNvPr id="25" name="Oval 28"/>
            <p:cNvSpPr>
              <a:spLocks noChangeArrowheads="1"/>
            </p:cNvSpPr>
            <p:nvPr/>
          </p:nvSpPr>
          <p:spPr bwMode="auto">
            <a:xfrm>
              <a:off x="5241" y="2600"/>
              <a:ext cx="127" cy="128"/>
            </a:xfrm>
            <a:prstGeom prst="ellipse">
              <a:avLst/>
            </a:prstGeom>
            <a:solidFill>
              <a:schemeClr val="accent1"/>
            </a:solidFill>
            <a:ln w="9525">
              <a:noFill/>
              <a:round/>
              <a:headEnd/>
              <a:tailEnd/>
            </a:ln>
            <a:effectLst/>
          </p:spPr>
          <p:txBody>
            <a:bodyPr wrap="none" anchor="ctr"/>
            <a:lstStyle/>
            <a:p>
              <a:pPr>
                <a:defRPr/>
              </a:pPr>
              <a:endParaRPr lang="en-US">
                <a:latin typeface="Arial" charset="0"/>
              </a:endParaRPr>
            </a:p>
          </p:txBody>
        </p:sp>
        <p:sp>
          <p:nvSpPr>
            <p:cNvPr id="26" name="Oval 29"/>
            <p:cNvSpPr>
              <a:spLocks noChangeArrowheads="1"/>
            </p:cNvSpPr>
            <p:nvPr/>
          </p:nvSpPr>
          <p:spPr bwMode="auto">
            <a:xfrm>
              <a:off x="5420" y="2600"/>
              <a:ext cx="127" cy="128"/>
            </a:xfrm>
            <a:prstGeom prst="ellipse">
              <a:avLst/>
            </a:prstGeom>
            <a:solidFill>
              <a:schemeClr val="folHlink"/>
            </a:solidFill>
            <a:ln w="9525">
              <a:noFill/>
              <a:round/>
              <a:headEnd/>
              <a:tailEnd/>
            </a:ln>
            <a:effectLst/>
          </p:spPr>
          <p:txBody>
            <a:bodyPr wrap="none" anchor="ctr"/>
            <a:lstStyle/>
            <a:p>
              <a:pPr>
                <a:defRPr/>
              </a:pPr>
              <a:endParaRPr lang="en-US">
                <a:latin typeface="Arial" charset="0"/>
              </a:endParaRPr>
            </a:p>
          </p:txBody>
        </p:sp>
        <p:sp>
          <p:nvSpPr>
            <p:cNvPr id="27" name="Oval 30"/>
            <p:cNvSpPr>
              <a:spLocks noChangeArrowheads="1"/>
            </p:cNvSpPr>
            <p:nvPr/>
          </p:nvSpPr>
          <p:spPr bwMode="auto">
            <a:xfrm>
              <a:off x="4704" y="2779"/>
              <a:ext cx="127" cy="127"/>
            </a:xfrm>
            <a:prstGeom prst="ellipse">
              <a:avLst/>
            </a:prstGeom>
            <a:solidFill>
              <a:schemeClr val="accent2"/>
            </a:solidFill>
            <a:ln w="9525">
              <a:noFill/>
              <a:round/>
              <a:headEnd/>
              <a:tailEnd/>
            </a:ln>
            <a:effectLst/>
          </p:spPr>
          <p:txBody>
            <a:bodyPr wrap="none" anchor="ctr"/>
            <a:lstStyle/>
            <a:p>
              <a:pPr>
                <a:defRPr/>
              </a:pPr>
              <a:endParaRPr lang="en-US">
                <a:latin typeface="Arial" charset="0"/>
              </a:endParaRPr>
            </a:p>
          </p:txBody>
        </p:sp>
        <p:sp>
          <p:nvSpPr>
            <p:cNvPr id="28" name="Oval 31"/>
            <p:cNvSpPr>
              <a:spLocks noChangeArrowheads="1"/>
            </p:cNvSpPr>
            <p:nvPr/>
          </p:nvSpPr>
          <p:spPr bwMode="auto">
            <a:xfrm>
              <a:off x="4883" y="2779"/>
              <a:ext cx="127" cy="127"/>
            </a:xfrm>
            <a:prstGeom prst="ellipse">
              <a:avLst/>
            </a:prstGeom>
            <a:solidFill>
              <a:schemeClr val="accent1"/>
            </a:solidFill>
            <a:ln w="9525">
              <a:noFill/>
              <a:round/>
              <a:headEnd/>
              <a:tailEnd/>
            </a:ln>
            <a:effectLst/>
          </p:spPr>
          <p:txBody>
            <a:bodyPr wrap="none" anchor="ctr"/>
            <a:lstStyle/>
            <a:p>
              <a:pPr>
                <a:defRPr/>
              </a:pPr>
              <a:endParaRPr lang="en-US">
                <a:latin typeface="Arial" charset="0"/>
              </a:endParaRPr>
            </a:p>
          </p:txBody>
        </p:sp>
        <p:sp>
          <p:nvSpPr>
            <p:cNvPr id="29" name="Oval 32"/>
            <p:cNvSpPr>
              <a:spLocks noChangeArrowheads="1"/>
            </p:cNvSpPr>
            <p:nvPr/>
          </p:nvSpPr>
          <p:spPr bwMode="auto">
            <a:xfrm>
              <a:off x="5062" y="2779"/>
              <a:ext cx="127" cy="127"/>
            </a:xfrm>
            <a:prstGeom prst="ellipse">
              <a:avLst/>
            </a:prstGeom>
            <a:solidFill>
              <a:schemeClr val="accent1"/>
            </a:solidFill>
            <a:ln w="9525">
              <a:noFill/>
              <a:round/>
              <a:headEnd/>
              <a:tailEnd/>
            </a:ln>
            <a:effectLst/>
          </p:spPr>
          <p:txBody>
            <a:bodyPr wrap="none" anchor="ctr"/>
            <a:lstStyle/>
            <a:p>
              <a:pPr>
                <a:defRPr/>
              </a:pPr>
              <a:endParaRPr lang="en-US">
                <a:latin typeface="Arial" charset="0"/>
              </a:endParaRPr>
            </a:p>
          </p:txBody>
        </p:sp>
        <p:sp>
          <p:nvSpPr>
            <p:cNvPr id="30" name="Oval 33"/>
            <p:cNvSpPr>
              <a:spLocks noChangeArrowheads="1"/>
            </p:cNvSpPr>
            <p:nvPr/>
          </p:nvSpPr>
          <p:spPr bwMode="auto">
            <a:xfrm>
              <a:off x="5241" y="2779"/>
              <a:ext cx="127" cy="127"/>
            </a:xfrm>
            <a:prstGeom prst="ellipse">
              <a:avLst/>
            </a:prstGeom>
            <a:solidFill>
              <a:schemeClr val="folHlink"/>
            </a:solidFill>
            <a:ln w="9525">
              <a:noFill/>
              <a:round/>
              <a:headEnd/>
              <a:tailEnd/>
            </a:ln>
            <a:effectLst/>
          </p:spPr>
          <p:txBody>
            <a:bodyPr wrap="none" anchor="ctr"/>
            <a:lstStyle/>
            <a:p>
              <a:pPr>
                <a:defRPr/>
              </a:pPr>
              <a:endParaRPr lang="en-US">
                <a:latin typeface="Arial" charset="0"/>
              </a:endParaRPr>
            </a:p>
          </p:txBody>
        </p:sp>
        <p:sp>
          <p:nvSpPr>
            <p:cNvPr id="31" name="Oval 34"/>
            <p:cNvSpPr>
              <a:spLocks noChangeArrowheads="1"/>
            </p:cNvSpPr>
            <p:nvPr/>
          </p:nvSpPr>
          <p:spPr bwMode="auto">
            <a:xfrm>
              <a:off x="4704" y="2958"/>
              <a:ext cx="127" cy="127"/>
            </a:xfrm>
            <a:prstGeom prst="ellipse">
              <a:avLst/>
            </a:prstGeom>
            <a:solidFill>
              <a:schemeClr val="accent1"/>
            </a:solidFill>
            <a:ln w="9525">
              <a:noFill/>
              <a:round/>
              <a:headEnd/>
              <a:tailEnd/>
            </a:ln>
            <a:effectLst/>
          </p:spPr>
          <p:txBody>
            <a:bodyPr wrap="none" anchor="ctr"/>
            <a:lstStyle/>
            <a:p>
              <a:pPr>
                <a:defRPr/>
              </a:pPr>
              <a:endParaRPr lang="en-US">
                <a:latin typeface="Arial" charset="0"/>
              </a:endParaRPr>
            </a:p>
          </p:txBody>
        </p:sp>
        <p:sp>
          <p:nvSpPr>
            <p:cNvPr id="32" name="Oval 35"/>
            <p:cNvSpPr>
              <a:spLocks noChangeArrowheads="1"/>
            </p:cNvSpPr>
            <p:nvPr/>
          </p:nvSpPr>
          <p:spPr bwMode="auto">
            <a:xfrm>
              <a:off x="4883" y="2958"/>
              <a:ext cx="127" cy="127"/>
            </a:xfrm>
            <a:prstGeom prst="ellipse">
              <a:avLst/>
            </a:prstGeom>
            <a:solidFill>
              <a:schemeClr val="accent1"/>
            </a:solidFill>
            <a:ln w="9525">
              <a:noFill/>
              <a:round/>
              <a:headEnd/>
              <a:tailEnd/>
            </a:ln>
            <a:effectLst/>
          </p:spPr>
          <p:txBody>
            <a:bodyPr wrap="none" anchor="ctr"/>
            <a:lstStyle/>
            <a:p>
              <a:pPr>
                <a:defRPr/>
              </a:pPr>
              <a:endParaRPr lang="en-US">
                <a:latin typeface="Arial" charset="0"/>
              </a:endParaRPr>
            </a:p>
          </p:txBody>
        </p:sp>
        <p:sp>
          <p:nvSpPr>
            <p:cNvPr id="33" name="Oval 36"/>
            <p:cNvSpPr>
              <a:spLocks noChangeArrowheads="1"/>
            </p:cNvSpPr>
            <p:nvPr/>
          </p:nvSpPr>
          <p:spPr bwMode="auto">
            <a:xfrm>
              <a:off x="5062" y="2958"/>
              <a:ext cx="127" cy="127"/>
            </a:xfrm>
            <a:prstGeom prst="ellipse">
              <a:avLst/>
            </a:prstGeom>
            <a:solidFill>
              <a:schemeClr val="folHlink"/>
            </a:solidFill>
            <a:ln w="9525">
              <a:noFill/>
              <a:round/>
              <a:headEnd/>
              <a:tailEnd/>
            </a:ln>
            <a:effectLst/>
          </p:spPr>
          <p:txBody>
            <a:bodyPr wrap="none" anchor="ctr"/>
            <a:lstStyle/>
            <a:p>
              <a:pPr>
                <a:defRPr/>
              </a:pPr>
              <a:endParaRPr lang="en-US">
                <a:latin typeface="Arial" charset="0"/>
              </a:endParaRPr>
            </a:p>
          </p:txBody>
        </p:sp>
        <p:sp>
          <p:nvSpPr>
            <p:cNvPr id="34" name="Oval 37"/>
            <p:cNvSpPr>
              <a:spLocks noChangeArrowheads="1"/>
            </p:cNvSpPr>
            <p:nvPr/>
          </p:nvSpPr>
          <p:spPr bwMode="auto">
            <a:xfrm>
              <a:off x="5241" y="2958"/>
              <a:ext cx="127" cy="127"/>
            </a:xfrm>
            <a:prstGeom prst="ellipse">
              <a:avLst/>
            </a:prstGeom>
            <a:solidFill>
              <a:schemeClr val="folHlink"/>
            </a:solidFill>
            <a:ln w="9525">
              <a:noFill/>
              <a:round/>
              <a:headEnd/>
              <a:tailEnd/>
            </a:ln>
            <a:effectLst/>
          </p:spPr>
          <p:txBody>
            <a:bodyPr wrap="none" anchor="ctr"/>
            <a:lstStyle/>
            <a:p>
              <a:pPr>
                <a:defRPr/>
              </a:pPr>
              <a:endParaRPr lang="en-US">
                <a:latin typeface="Arial" charset="0"/>
              </a:endParaRPr>
            </a:p>
          </p:txBody>
        </p:sp>
        <p:sp>
          <p:nvSpPr>
            <p:cNvPr id="35" name="Oval 38"/>
            <p:cNvSpPr>
              <a:spLocks noChangeArrowheads="1"/>
            </p:cNvSpPr>
            <p:nvPr/>
          </p:nvSpPr>
          <p:spPr bwMode="auto">
            <a:xfrm>
              <a:off x="4883" y="3137"/>
              <a:ext cx="127" cy="127"/>
            </a:xfrm>
            <a:prstGeom prst="ellipse">
              <a:avLst/>
            </a:prstGeom>
            <a:solidFill>
              <a:schemeClr val="folHlink"/>
            </a:solidFill>
            <a:ln w="9525">
              <a:noFill/>
              <a:round/>
              <a:headEnd/>
              <a:tailEnd/>
            </a:ln>
            <a:effectLst/>
          </p:spPr>
          <p:txBody>
            <a:bodyPr wrap="none" anchor="ctr"/>
            <a:lstStyle/>
            <a:p>
              <a:pPr>
                <a:defRPr/>
              </a:pPr>
              <a:endParaRPr lang="en-US">
                <a:latin typeface="Arial" charset="0"/>
              </a:endParaRPr>
            </a:p>
          </p:txBody>
        </p:sp>
        <p:sp>
          <p:nvSpPr>
            <p:cNvPr id="36" name="Oval 39"/>
            <p:cNvSpPr>
              <a:spLocks noChangeArrowheads="1"/>
            </p:cNvSpPr>
            <p:nvPr/>
          </p:nvSpPr>
          <p:spPr bwMode="auto">
            <a:xfrm>
              <a:off x="5241" y="3137"/>
              <a:ext cx="127" cy="127"/>
            </a:xfrm>
            <a:prstGeom prst="ellipse">
              <a:avLst/>
            </a:prstGeom>
            <a:solidFill>
              <a:schemeClr val="folHlink"/>
            </a:solidFill>
            <a:ln w="9525">
              <a:noFill/>
              <a:round/>
              <a:headEnd/>
              <a:tailEnd/>
            </a:ln>
            <a:effectLst/>
          </p:spPr>
          <p:txBody>
            <a:bodyPr wrap="none" anchor="ctr"/>
            <a:lstStyle/>
            <a:p>
              <a:pPr>
                <a:defRPr/>
              </a:pPr>
              <a:endParaRPr lang="en-US">
                <a:latin typeface="Arial" charset="0"/>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a:defRPr/>
            </a:pPr>
            <a:endParaRPr lang="en-US">
              <a:latin typeface="Arial" charset="0"/>
            </a:endParaRPr>
          </a:p>
        </p:txBody>
      </p:sp>
      <p:sp>
        <p:nvSpPr>
          <p:cNvPr id="130051"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p>
        </p:txBody>
      </p:sp>
      <p:sp>
        <p:nvSpPr>
          <p:cNvPr id="130052"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p>
        </p:txBody>
      </p:sp>
      <p:sp>
        <p:nvSpPr>
          <p:cNvPr id="38" name="Rectangle 5"/>
          <p:cNvSpPr>
            <a:spLocks noGrp="1" noChangeArrowheads="1"/>
          </p:cNvSpPr>
          <p:nvPr>
            <p:ph type="dt" sz="half" idx="10"/>
          </p:nvPr>
        </p:nvSpPr>
        <p:spPr/>
        <p:txBody>
          <a:bodyPr/>
          <a:lstStyle>
            <a:lvl1pPr>
              <a:defRPr smtClean="0"/>
            </a:lvl1pPr>
          </a:lstStyle>
          <a:p>
            <a:fld id="{C26383EF-700B-48D6-9633-85EDAEEB9A1C}" type="datetimeFigureOut">
              <a:rPr lang="fa-IR" smtClean="0"/>
              <a:t>19/07/1443</a:t>
            </a:fld>
            <a:endParaRPr lang="fa-IR"/>
          </a:p>
        </p:txBody>
      </p:sp>
      <p:sp>
        <p:nvSpPr>
          <p:cNvPr id="39" name="Rectangle 6"/>
          <p:cNvSpPr>
            <a:spLocks noGrp="1" noChangeArrowheads="1"/>
          </p:cNvSpPr>
          <p:nvPr>
            <p:ph type="ftr" sz="quarter" idx="11"/>
          </p:nvPr>
        </p:nvSpPr>
        <p:spPr/>
        <p:txBody>
          <a:bodyPr/>
          <a:lstStyle>
            <a:lvl1pPr>
              <a:defRPr smtClean="0"/>
            </a:lvl1pPr>
          </a:lstStyle>
          <a:p>
            <a:endParaRPr lang="fa-IR"/>
          </a:p>
        </p:txBody>
      </p:sp>
      <p:sp>
        <p:nvSpPr>
          <p:cNvPr id="40" name="Rectangle 7"/>
          <p:cNvSpPr>
            <a:spLocks noGrp="1" noChangeArrowheads="1"/>
          </p:cNvSpPr>
          <p:nvPr>
            <p:ph type="sldNum" sz="quarter" idx="12"/>
          </p:nvPr>
        </p:nvSpPr>
        <p:spPr/>
        <p:txBody>
          <a:bodyPr/>
          <a:lstStyle>
            <a:lvl1pPr>
              <a:defRPr smtClean="0"/>
            </a:lvl1pPr>
          </a:lstStyle>
          <a:p>
            <a:fld id="{3A10E94A-5839-487F-AFC3-C9C4825740E0}" type="slidenum">
              <a:rPr lang="fa-IR" smtClean="0"/>
              <a:t>‹#›</a:t>
            </a:fld>
            <a:endParaRPr lang="fa-IR"/>
          </a:p>
        </p:txBody>
      </p:sp>
    </p:spTree>
    <p:extLst>
      <p:ext uri="{BB962C8B-B14F-4D97-AF65-F5344CB8AC3E}">
        <p14:creationId xmlns:p14="http://schemas.microsoft.com/office/powerpoint/2010/main" val="301320846"/>
      </p:ext>
    </p:extLst>
  </p:cSld>
  <p:clrMapOvr>
    <a:masterClrMapping/>
  </p:clrMapOvr>
  <p:transition spd="med">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fld id="{C26383EF-700B-48D6-9633-85EDAEEB9A1C}" type="datetimeFigureOut">
              <a:rPr lang="fa-IR" smtClean="0"/>
              <a:t>19/07/1443</a:t>
            </a:fld>
            <a:endParaRPr lang="fa-IR"/>
          </a:p>
        </p:txBody>
      </p:sp>
      <p:sp>
        <p:nvSpPr>
          <p:cNvPr id="5" name="Rectangle 6"/>
          <p:cNvSpPr>
            <a:spLocks noGrp="1" noChangeArrowheads="1"/>
          </p:cNvSpPr>
          <p:nvPr>
            <p:ph type="ftr" sz="quarter" idx="11"/>
          </p:nvPr>
        </p:nvSpPr>
        <p:spPr>
          <a:ln/>
        </p:spPr>
        <p:txBody>
          <a:bodyPr/>
          <a:lstStyle>
            <a:lvl1pPr>
              <a:defRPr/>
            </a:lvl1pPr>
          </a:lstStyle>
          <a:p>
            <a:endParaRPr lang="fa-IR"/>
          </a:p>
        </p:txBody>
      </p:sp>
      <p:sp>
        <p:nvSpPr>
          <p:cNvPr id="6" name="Rectangle 7"/>
          <p:cNvSpPr>
            <a:spLocks noGrp="1" noChangeArrowheads="1"/>
          </p:cNvSpPr>
          <p:nvPr>
            <p:ph type="sldNum" sz="quarter" idx="12"/>
          </p:nvPr>
        </p:nvSpPr>
        <p:spPr>
          <a:ln/>
        </p:spPr>
        <p:txBody>
          <a:bodyPr/>
          <a:lstStyle>
            <a:lvl1pPr>
              <a:defRPr/>
            </a:lvl1pPr>
          </a:lstStyle>
          <a:p>
            <a:fld id="{3A10E94A-5839-487F-AFC3-C9C4825740E0}" type="slidenum">
              <a:rPr lang="fa-IR" smtClean="0"/>
              <a:t>‹#›</a:t>
            </a:fld>
            <a:endParaRPr lang="fa-IR"/>
          </a:p>
        </p:txBody>
      </p:sp>
    </p:spTree>
    <p:extLst>
      <p:ext uri="{BB962C8B-B14F-4D97-AF65-F5344CB8AC3E}">
        <p14:creationId xmlns:p14="http://schemas.microsoft.com/office/powerpoint/2010/main" val="13520463"/>
      </p:ext>
    </p:extLst>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fld id="{C26383EF-700B-48D6-9633-85EDAEEB9A1C}" type="datetimeFigureOut">
              <a:rPr lang="fa-IR" smtClean="0"/>
              <a:t>19/07/1443</a:t>
            </a:fld>
            <a:endParaRPr lang="fa-IR"/>
          </a:p>
        </p:txBody>
      </p:sp>
      <p:sp>
        <p:nvSpPr>
          <p:cNvPr id="5" name="Rectangle 6"/>
          <p:cNvSpPr>
            <a:spLocks noGrp="1" noChangeArrowheads="1"/>
          </p:cNvSpPr>
          <p:nvPr>
            <p:ph type="ftr" sz="quarter" idx="11"/>
          </p:nvPr>
        </p:nvSpPr>
        <p:spPr>
          <a:ln/>
        </p:spPr>
        <p:txBody>
          <a:bodyPr/>
          <a:lstStyle>
            <a:lvl1pPr>
              <a:defRPr/>
            </a:lvl1pPr>
          </a:lstStyle>
          <a:p>
            <a:endParaRPr lang="fa-IR"/>
          </a:p>
        </p:txBody>
      </p:sp>
      <p:sp>
        <p:nvSpPr>
          <p:cNvPr id="6" name="Rectangle 7"/>
          <p:cNvSpPr>
            <a:spLocks noGrp="1" noChangeArrowheads="1"/>
          </p:cNvSpPr>
          <p:nvPr>
            <p:ph type="sldNum" sz="quarter" idx="12"/>
          </p:nvPr>
        </p:nvSpPr>
        <p:spPr>
          <a:ln/>
        </p:spPr>
        <p:txBody>
          <a:bodyPr/>
          <a:lstStyle>
            <a:lvl1pPr>
              <a:defRPr/>
            </a:lvl1pPr>
          </a:lstStyle>
          <a:p>
            <a:fld id="{3A10E94A-5839-487F-AFC3-C9C4825740E0}" type="slidenum">
              <a:rPr lang="fa-IR" smtClean="0"/>
              <a:t>‹#›</a:t>
            </a:fld>
            <a:endParaRPr lang="fa-IR"/>
          </a:p>
        </p:txBody>
      </p:sp>
    </p:spTree>
    <p:extLst>
      <p:ext uri="{BB962C8B-B14F-4D97-AF65-F5344CB8AC3E}">
        <p14:creationId xmlns:p14="http://schemas.microsoft.com/office/powerpoint/2010/main" val="363579715"/>
      </p:ext>
    </p:extLst>
  </p:cSld>
  <p:clrMapOvr>
    <a:masterClrMapping/>
  </p:clrMapOvr>
  <p:transition spd="med">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a:t>Click to edit Master title style</a:t>
            </a:r>
          </a:p>
        </p:txBody>
      </p:sp>
      <p:sp>
        <p:nvSpPr>
          <p:cNvPr id="3" name="Text Placeholder 2"/>
          <p:cNvSpPr>
            <a:spLocks noGrp="1"/>
          </p:cNvSpPr>
          <p:nvPr>
            <p:ph type="body" sz="half" idx="1"/>
          </p:nvPr>
        </p:nvSpPr>
        <p:spPr>
          <a:xfrm>
            <a:off x="457200" y="1719263"/>
            <a:ext cx="40386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Media Placeholder 3"/>
          <p:cNvSpPr>
            <a:spLocks noGrp="1"/>
          </p:cNvSpPr>
          <p:nvPr>
            <p:ph type="media" sz="half" idx="2"/>
          </p:nvPr>
        </p:nvSpPr>
        <p:spPr>
          <a:xfrm>
            <a:off x="4648200" y="1719263"/>
            <a:ext cx="4038600" cy="4411662"/>
          </a:xfrm>
        </p:spPr>
        <p:txBody>
          <a:bodyPr/>
          <a:lstStyle/>
          <a:p>
            <a:pPr lvl="0"/>
            <a:r>
              <a:rPr lang="en-US" noProof="0"/>
              <a:t>Click icon to add media</a:t>
            </a:r>
          </a:p>
        </p:txBody>
      </p:sp>
      <p:sp>
        <p:nvSpPr>
          <p:cNvPr id="5" name="Rectangle 5"/>
          <p:cNvSpPr>
            <a:spLocks noGrp="1" noChangeArrowheads="1"/>
          </p:cNvSpPr>
          <p:nvPr>
            <p:ph type="dt" sz="half" idx="10"/>
          </p:nvPr>
        </p:nvSpPr>
        <p:spPr>
          <a:ln/>
        </p:spPr>
        <p:txBody>
          <a:bodyPr/>
          <a:lstStyle>
            <a:lvl1pPr>
              <a:defRPr/>
            </a:lvl1pPr>
          </a:lstStyle>
          <a:p>
            <a:fld id="{C26383EF-700B-48D6-9633-85EDAEEB9A1C}" type="datetimeFigureOut">
              <a:rPr lang="fa-IR" smtClean="0"/>
              <a:t>19/07/1443</a:t>
            </a:fld>
            <a:endParaRPr lang="fa-IR"/>
          </a:p>
        </p:txBody>
      </p:sp>
      <p:sp>
        <p:nvSpPr>
          <p:cNvPr id="6" name="Rectangle 6"/>
          <p:cNvSpPr>
            <a:spLocks noGrp="1" noChangeArrowheads="1"/>
          </p:cNvSpPr>
          <p:nvPr>
            <p:ph type="ftr" sz="quarter" idx="11"/>
          </p:nvPr>
        </p:nvSpPr>
        <p:spPr>
          <a:ln/>
        </p:spPr>
        <p:txBody>
          <a:bodyPr/>
          <a:lstStyle>
            <a:lvl1pPr>
              <a:defRPr/>
            </a:lvl1pPr>
          </a:lstStyle>
          <a:p>
            <a:endParaRPr lang="fa-IR"/>
          </a:p>
        </p:txBody>
      </p:sp>
      <p:sp>
        <p:nvSpPr>
          <p:cNvPr id="7" name="Rectangle 7"/>
          <p:cNvSpPr>
            <a:spLocks noGrp="1" noChangeArrowheads="1"/>
          </p:cNvSpPr>
          <p:nvPr>
            <p:ph type="sldNum" sz="quarter" idx="12"/>
          </p:nvPr>
        </p:nvSpPr>
        <p:spPr>
          <a:ln/>
        </p:spPr>
        <p:txBody>
          <a:bodyPr/>
          <a:lstStyle>
            <a:lvl1pPr>
              <a:defRPr/>
            </a:lvl1pPr>
          </a:lstStyle>
          <a:p>
            <a:fld id="{3A10E94A-5839-487F-AFC3-C9C4825740E0}" type="slidenum">
              <a:rPr lang="fa-IR" smtClean="0"/>
              <a:t>‹#›</a:t>
            </a:fld>
            <a:endParaRPr lang="fa-IR"/>
          </a:p>
        </p:txBody>
      </p:sp>
    </p:spTree>
    <p:extLst>
      <p:ext uri="{BB962C8B-B14F-4D97-AF65-F5344CB8AC3E}">
        <p14:creationId xmlns:p14="http://schemas.microsoft.com/office/powerpoint/2010/main" val="25665746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a:t>Click to edit Master title style</a:t>
            </a:r>
          </a:p>
        </p:txBody>
      </p:sp>
      <p:sp>
        <p:nvSpPr>
          <p:cNvPr id="3" name="Text Placeholder 2"/>
          <p:cNvSpPr>
            <a:spLocks noGrp="1"/>
          </p:cNvSpPr>
          <p:nvPr>
            <p:ph type="body" sz="half" idx="1"/>
          </p:nvPr>
        </p:nvSpPr>
        <p:spPr>
          <a:xfrm>
            <a:off x="457200" y="1719263"/>
            <a:ext cx="40386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19263"/>
            <a:ext cx="40386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fld id="{C26383EF-700B-48D6-9633-85EDAEEB9A1C}" type="datetimeFigureOut">
              <a:rPr lang="fa-IR" smtClean="0"/>
              <a:t>19/07/1443</a:t>
            </a:fld>
            <a:endParaRPr lang="fa-IR"/>
          </a:p>
        </p:txBody>
      </p:sp>
      <p:sp>
        <p:nvSpPr>
          <p:cNvPr id="6" name="Rectangle 6"/>
          <p:cNvSpPr>
            <a:spLocks noGrp="1" noChangeArrowheads="1"/>
          </p:cNvSpPr>
          <p:nvPr>
            <p:ph type="ftr" sz="quarter" idx="11"/>
          </p:nvPr>
        </p:nvSpPr>
        <p:spPr>
          <a:ln/>
        </p:spPr>
        <p:txBody>
          <a:bodyPr/>
          <a:lstStyle>
            <a:lvl1pPr>
              <a:defRPr/>
            </a:lvl1pPr>
          </a:lstStyle>
          <a:p>
            <a:endParaRPr lang="fa-IR"/>
          </a:p>
        </p:txBody>
      </p:sp>
      <p:sp>
        <p:nvSpPr>
          <p:cNvPr id="7" name="Rectangle 7"/>
          <p:cNvSpPr>
            <a:spLocks noGrp="1" noChangeArrowheads="1"/>
          </p:cNvSpPr>
          <p:nvPr>
            <p:ph type="sldNum" sz="quarter" idx="12"/>
          </p:nvPr>
        </p:nvSpPr>
        <p:spPr>
          <a:ln/>
        </p:spPr>
        <p:txBody>
          <a:bodyPr/>
          <a:lstStyle>
            <a:lvl1pPr>
              <a:defRPr/>
            </a:lvl1pPr>
          </a:lstStyle>
          <a:p>
            <a:fld id="{3A10E94A-5839-487F-AFC3-C9C4825740E0}" type="slidenum">
              <a:rPr lang="fa-IR" smtClean="0"/>
              <a:t>‹#›</a:t>
            </a:fld>
            <a:endParaRPr lang="fa-IR"/>
          </a:p>
        </p:txBody>
      </p:sp>
    </p:spTree>
    <p:extLst>
      <p:ext uri="{BB962C8B-B14F-4D97-AF65-F5344CB8AC3E}">
        <p14:creationId xmlns:p14="http://schemas.microsoft.com/office/powerpoint/2010/main" val="909809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fld id="{C26383EF-700B-48D6-9633-85EDAEEB9A1C}" type="datetimeFigureOut">
              <a:rPr lang="fa-IR" smtClean="0"/>
              <a:t>19/07/1443</a:t>
            </a:fld>
            <a:endParaRPr lang="fa-IR"/>
          </a:p>
        </p:txBody>
      </p:sp>
      <p:sp>
        <p:nvSpPr>
          <p:cNvPr id="5" name="Rectangle 6"/>
          <p:cNvSpPr>
            <a:spLocks noGrp="1" noChangeArrowheads="1"/>
          </p:cNvSpPr>
          <p:nvPr>
            <p:ph type="ftr" sz="quarter" idx="11"/>
          </p:nvPr>
        </p:nvSpPr>
        <p:spPr>
          <a:ln/>
        </p:spPr>
        <p:txBody>
          <a:bodyPr/>
          <a:lstStyle>
            <a:lvl1pPr>
              <a:defRPr/>
            </a:lvl1pPr>
          </a:lstStyle>
          <a:p>
            <a:endParaRPr lang="fa-IR"/>
          </a:p>
        </p:txBody>
      </p:sp>
      <p:sp>
        <p:nvSpPr>
          <p:cNvPr id="6" name="Rectangle 7"/>
          <p:cNvSpPr>
            <a:spLocks noGrp="1" noChangeArrowheads="1"/>
          </p:cNvSpPr>
          <p:nvPr>
            <p:ph type="sldNum" sz="quarter" idx="12"/>
          </p:nvPr>
        </p:nvSpPr>
        <p:spPr>
          <a:ln/>
        </p:spPr>
        <p:txBody>
          <a:bodyPr/>
          <a:lstStyle>
            <a:lvl1pPr>
              <a:defRPr/>
            </a:lvl1pPr>
          </a:lstStyle>
          <a:p>
            <a:fld id="{3A10E94A-5839-487F-AFC3-C9C4825740E0}" type="slidenum">
              <a:rPr lang="fa-IR" smtClean="0"/>
              <a:t>‹#›</a:t>
            </a:fld>
            <a:endParaRPr lang="fa-IR"/>
          </a:p>
        </p:txBody>
      </p:sp>
    </p:spTree>
    <p:extLst>
      <p:ext uri="{BB962C8B-B14F-4D97-AF65-F5344CB8AC3E}">
        <p14:creationId xmlns:p14="http://schemas.microsoft.com/office/powerpoint/2010/main" val="2514537128"/>
      </p:ext>
    </p:extLst>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fld id="{C26383EF-700B-48D6-9633-85EDAEEB9A1C}" type="datetimeFigureOut">
              <a:rPr lang="fa-IR" smtClean="0"/>
              <a:t>19/07/1443</a:t>
            </a:fld>
            <a:endParaRPr lang="fa-IR"/>
          </a:p>
        </p:txBody>
      </p:sp>
      <p:sp>
        <p:nvSpPr>
          <p:cNvPr id="5" name="Rectangle 6"/>
          <p:cNvSpPr>
            <a:spLocks noGrp="1" noChangeArrowheads="1"/>
          </p:cNvSpPr>
          <p:nvPr>
            <p:ph type="ftr" sz="quarter" idx="11"/>
          </p:nvPr>
        </p:nvSpPr>
        <p:spPr>
          <a:ln/>
        </p:spPr>
        <p:txBody>
          <a:bodyPr/>
          <a:lstStyle>
            <a:lvl1pPr>
              <a:defRPr/>
            </a:lvl1pPr>
          </a:lstStyle>
          <a:p>
            <a:endParaRPr lang="fa-IR"/>
          </a:p>
        </p:txBody>
      </p:sp>
      <p:sp>
        <p:nvSpPr>
          <p:cNvPr id="6" name="Rectangle 7"/>
          <p:cNvSpPr>
            <a:spLocks noGrp="1" noChangeArrowheads="1"/>
          </p:cNvSpPr>
          <p:nvPr>
            <p:ph type="sldNum" sz="quarter" idx="12"/>
          </p:nvPr>
        </p:nvSpPr>
        <p:spPr>
          <a:ln/>
        </p:spPr>
        <p:txBody>
          <a:bodyPr/>
          <a:lstStyle>
            <a:lvl1pPr>
              <a:defRPr/>
            </a:lvl1pPr>
          </a:lstStyle>
          <a:p>
            <a:fld id="{3A10E94A-5839-487F-AFC3-C9C4825740E0}" type="slidenum">
              <a:rPr lang="fa-IR" smtClean="0"/>
              <a:t>‹#›</a:t>
            </a:fld>
            <a:endParaRPr lang="fa-IR"/>
          </a:p>
        </p:txBody>
      </p:sp>
    </p:spTree>
    <p:extLst>
      <p:ext uri="{BB962C8B-B14F-4D97-AF65-F5344CB8AC3E}">
        <p14:creationId xmlns:p14="http://schemas.microsoft.com/office/powerpoint/2010/main" val="1532887551"/>
      </p:ext>
    </p:extLst>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fld id="{C26383EF-700B-48D6-9633-85EDAEEB9A1C}" type="datetimeFigureOut">
              <a:rPr lang="fa-IR" smtClean="0"/>
              <a:t>19/07/1443</a:t>
            </a:fld>
            <a:endParaRPr lang="fa-IR"/>
          </a:p>
        </p:txBody>
      </p:sp>
      <p:sp>
        <p:nvSpPr>
          <p:cNvPr id="6" name="Rectangle 6"/>
          <p:cNvSpPr>
            <a:spLocks noGrp="1" noChangeArrowheads="1"/>
          </p:cNvSpPr>
          <p:nvPr>
            <p:ph type="ftr" sz="quarter" idx="11"/>
          </p:nvPr>
        </p:nvSpPr>
        <p:spPr>
          <a:ln/>
        </p:spPr>
        <p:txBody>
          <a:bodyPr/>
          <a:lstStyle>
            <a:lvl1pPr>
              <a:defRPr/>
            </a:lvl1pPr>
          </a:lstStyle>
          <a:p>
            <a:endParaRPr lang="fa-IR"/>
          </a:p>
        </p:txBody>
      </p:sp>
      <p:sp>
        <p:nvSpPr>
          <p:cNvPr id="7" name="Rectangle 7"/>
          <p:cNvSpPr>
            <a:spLocks noGrp="1" noChangeArrowheads="1"/>
          </p:cNvSpPr>
          <p:nvPr>
            <p:ph type="sldNum" sz="quarter" idx="12"/>
          </p:nvPr>
        </p:nvSpPr>
        <p:spPr>
          <a:ln/>
        </p:spPr>
        <p:txBody>
          <a:bodyPr/>
          <a:lstStyle>
            <a:lvl1pPr>
              <a:defRPr/>
            </a:lvl1pPr>
          </a:lstStyle>
          <a:p>
            <a:fld id="{3A10E94A-5839-487F-AFC3-C9C4825740E0}" type="slidenum">
              <a:rPr lang="fa-IR" smtClean="0"/>
              <a:t>‹#›</a:t>
            </a:fld>
            <a:endParaRPr lang="fa-IR"/>
          </a:p>
        </p:txBody>
      </p:sp>
    </p:spTree>
    <p:extLst>
      <p:ext uri="{BB962C8B-B14F-4D97-AF65-F5344CB8AC3E}">
        <p14:creationId xmlns:p14="http://schemas.microsoft.com/office/powerpoint/2010/main" val="2679645096"/>
      </p:ext>
    </p:extLst>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fld id="{C26383EF-700B-48D6-9633-85EDAEEB9A1C}" type="datetimeFigureOut">
              <a:rPr lang="fa-IR" smtClean="0"/>
              <a:t>19/07/1443</a:t>
            </a:fld>
            <a:endParaRPr lang="fa-IR"/>
          </a:p>
        </p:txBody>
      </p:sp>
      <p:sp>
        <p:nvSpPr>
          <p:cNvPr id="8" name="Rectangle 6"/>
          <p:cNvSpPr>
            <a:spLocks noGrp="1" noChangeArrowheads="1"/>
          </p:cNvSpPr>
          <p:nvPr>
            <p:ph type="ftr" sz="quarter" idx="11"/>
          </p:nvPr>
        </p:nvSpPr>
        <p:spPr>
          <a:ln/>
        </p:spPr>
        <p:txBody>
          <a:bodyPr/>
          <a:lstStyle>
            <a:lvl1pPr>
              <a:defRPr/>
            </a:lvl1pPr>
          </a:lstStyle>
          <a:p>
            <a:endParaRPr lang="fa-IR"/>
          </a:p>
        </p:txBody>
      </p:sp>
      <p:sp>
        <p:nvSpPr>
          <p:cNvPr id="9" name="Rectangle 7"/>
          <p:cNvSpPr>
            <a:spLocks noGrp="1" noChangeArrowheads="1"/>
          </p:cNvSpPr>
          <p:nvPr>
            <p:ph type="sldNum" sz="quarter" idx="12"/>
          </p:nvPr>
        </p:nvSpPr>
        <p:spPr>
          <a:ln/>
        </p:spPr>
        <p:txBody>
          <a:bodyPr/>
          <a:lstStyle>
            <a:lvl1pPr>
              <a:defRPr/>
            </a:lvl1pPr>
          </a:lstStyle>
          <a:p>
            <a:fld id="{3A10E94A-5839-487F-AFC3-C9C4825740E0}" type="slidenum">
              <a:rPr lang="fa-IR" smtClean="0"/>
              <a:t>‹#›</a:t>
            </a:fld>
            <a:endParaRPr lang="fa-IR"/>
          </a:p>
        </p:txBody>
      </p:sp>
    </p:spTree>
    <p:extLst>
      <p:ext uri="{BB962C8B-B14F-4D97-AF65-F5344CB8AC3E}">
        <p14:creationId xmlns:p14="http://schemas.microsoft.com/office/powerpoint/2010/main" val="2984061488"/>
      </p:ext>
    </p:extLst>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fld id="{C26383EF-700B-48D6-9633-85EDAEEB9A1C}" type="datetimeFigureOut">
              <a:rPr lang="fa-IR" smtClean="0"/>
              <a:t>19/07/1443</a:t>
            </a:fld>
            <a:endParaRPr lang="fa-IR"/>
          </a:p>
        </p:txBody>
      </p:sp>
      <p:sp>
        <p:nvSpPr>
          <p:cNvPr id="4" name="Rectangle 6"/>
          <p:cNvSpPr>
            <a:spLocks noGrp="1" noChangeArrowheads="1"/>
          </p:cNvSpPr>
          <p:nvPr>
            <p:ph type="ftr" sz="quarter" idx="11"/>
          </p:nvPr>
        </p:nvSpPr>
        <p:spPr>
          <a:ln/>
        </p:spPr>
        <p:txBody>
          <a:bodyPr/>
          <a:lstStyle>
            <a:lvl1pPr>
              <a:defRPr/>
            </a:lvl1pPr>
          </a:lstStyle>
          <a:p>
            <a:endParaRPr lang="fa-IR"/>
          </a:p>
        </p:txBody>
      </p:sp>
      <p:sp>
        <p:nvSpPr>
          <p:cNvPr id="5" name="Rectangle 7"/>
          <p:cNvSpPr>
            <a:spLocks noGrp="1" noChangeArrowheads="1"/>
          </p:cNvSpPr>
          <p:nvPr>
            <p:ph type="sldNum" sz="quarter" idx="12"/>
          </p:nvPr>
        </p:nvSpPr>
        <p:spPr>
          <a:ln/>
        </p:spPr>
        <p:txBody>
          <a:bodyPr/>
          <a:lstStyle>
            <a:lvl1pPr>
              <a:defRPr/>
            </a:lvl1pPr>
          </a:lstStyle>
          <a:p>
            <a:fld id="{3A10E94A-5839-487F-AFC3-C9C4825740E0}" type="slidenum">
              <a:rPr lang="fa-IR" smtClean="0"/>
              <a:t>‹#›</a:t>
            </a:fld>
            <a:endParaRPr lang="fa-IR"/>
          </a:p>
        </p:txBody>
      </p:sp>
    </p:spTree>
    <p:extLst>
      <p:ext uri="{BB962C8B-B14F-4D97-AF65-F5344CB8AC3E}">
        <p14:creationId xmlns:p14="http://schemas.microsoft.com/office/powerpoint/2010/main" val="346854928"/>
      </p:ext>
    </p:extLst>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fld id="{C26383EF-700B-48D6-9633-85EDAEEB9A1C}" type="datetimeFigureOut">
              <a:rPr lang="fa-IR" smtClean="0"/>
              <a:t>19/07/1443</a:t>
            </a:fld>
            <a:endParaRPr lang="fa-IR"/>
          </a:p>
        </p:txBody>
      </p:sp>
      <p:sp>
        <p:nvSpPr>
          <p:cNvPr id="3" name="Rectangle 6"/>
          <p:cNvSpPr>
            <a:spLocks noGrp="1" noChangeArrowheads="1"/>
          </p:cNvSpPr>
          <p:nvPr>
            <p:ph type="ftr" sz="quarter" idx="11"/>
          </p:nvPr>
        </p:nvSpPr>
        <p:spPr>
          <a:ln/>
        </p:spPr>
        <p:txBody>
          <a:bodyPr/>
          <a:lstStyle>
            <a:lvl1pPr>
              <a:defRPr/>
            </a:lvl1pPr>
          </a:lstStyle>
          <a:p>
            <a:endParaRPr lang="fa-IR"/>
          </a:p>
        </p:txBody>
      </p:sp>
      <p:sp>
        <p:nvSpPr>
          <p:cNvPr id="4" name="Rectangle 7"/>
          <p:cNvSpPr>
            <a:spLocks noGrp="1" noChangeArrowheads="1"/>
          </p:cNvSpPr>
          <p:nvPr>
            <p:ph type="sldNum" sz="quarter" idx="12"/>
          </p:nvPr>
        </p:nvSpPr>
        <p:spPr>
          <a:ln/>
        </p:spPr>
        <p:txBody>
          <a:bodyPr/>
          <a:lstStyle>
            <a:lvl1pPr>
              <a:defRPr/>
            </a:lvl1pPr>
          </a:lstStyle>
          <a:p>
            <a:fld id="{3A10E94A-5839-487F-AFC3-C9C4825740E0}" type="slidenum">
              <a:rPr lang="fa-IR" smtClean="0"/>
              <a:t>‹#›</a:t>
            </a:fld>
            <a:endParaRPr lang="fa-IR"/>
          </a:p>
        </p:txBody>
      </p:sp>
    </p:spTree>
    <p:extLst>
      <p:ext uri="{BB962C8B-B14F-4D97-AF65-F5344CB8AC3E}">
        <p14:creationId xmlns:p14="http://schemas.microsoft.com/office/powerpoint/2010/main" val="804974753"/>
      </p:ext>
    </p:extLst>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fld id="{C26383EF-700B-48D6-9633-85EDAEEB9A1C}" type="datetimeFigureOut">
              <a:rPr lang="fa-IR" smtClean="0"/>
              <a:t>19/07/1443</a:t>
            </a:fld>
            <a:endParaRPr lang="fa-IR"/>
          </a:p>
        </p:txBody>
      </p:sp>
      <p:sp>
        <p:nvSpPr>
          <p:cNvPr id="6" name="Rectangle 6"/>
          <p:cNvSpPr>
            <a:spLocks noGrp="1" noChangeArrowheads="1"/>
          </p:cNvSpPr>
          <p:nvPr>
            <p:ph type="ftr" sz="quarter" idx="11"/>
          </p:nvPr>
        </p:nvSpPr>
        <p:spPr>
          <a:ln/>
        </p:spPr>
        <p:txBody>
          <a:bodyPr/>
          <a:lstStyle>
            <a:lvl1pPr>
              <a:defRPr/>
            </a:lvl1pPr>
          </a:lstStyle>
          <a:p>
            <a:endParaRPr lang="fa-IR"/>
          </a:p>
        </p:txBody>
      </p:sp>
      <p:sp>
        <p:nvSpPr>
          <p:cNvPr id="7" name="Rectangle 7"/>
          <p:cNvSpPr>
            <a:spLocks noGrp="1" noChangeArrowheads="1"/>
          </p:cNvSpPr>
          <p:nvPr>
            <p:ph type="sldNum" sz="quarter" idx="12"/>
          </p:nvPr>
        </p:nvSpPr>
        <p:spPr>
          <a:ln/>
        </p:spPr>
        <p:txBody>
          <a:bodyPr/>
          <a:lstStyle>
            <a:lvl1pPr>
              <a:defRPr/>
            </a:lvl1pPr>
          </a:lstStyle>
          <a:p>
            <a:fld id="{3A10E94A-5839-487F-AFC3-C9C4825740E0}" type="slidenum">
              <a:rPr lang="fa-IR" smtClean="0"/>
              <a:t>‹#›</a:t>
            </a:fld>
            <a:endParaRPr lang="fa-IR"/>
          </a:p>
        </p:txBody>
      </p:sp>
    </p:spTree>
    <p:extLst>
      <p:ext uri="{BB962C8B-B14F-4D97-AF65-F5344CB8AC3E}">
        <p14:creationId xmlns:p14="http://schemas.microsoft.com/office/powerpoint/2010/main" val="3066761726"/>
      </p:ext>
    </p:extLst>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fld id="{C26383EF-700B-48D6-9633-85EDAEEB9A1C}" type="datetimeFigureOut">
              <a:rPr lang="fa-IR" smtClean="0"/>
              <a:t>19/07/1443</a:t>
            </a:fld>
            <a:endParaRPr lang="fa-IR"/>
          </a:p>
        </p:txBody>
      </p:sp>
      <p:sp>
        <p:nvSpPr>
          <p:cNvPr id="6" name="Rectangle 6"/>
          <p:cNvSpPr>
            <a:spLocks noGrp="1" noChangeArrowheads="1"/>
          </p:cNvSpPr>
          <p:nvPr>
            <p:ph type="ftr" sz="quarter" idx="11"/>
          </p:nvPr>
        </p:nvSpPr>
        <p:spPr>
          <a:ln/>
        </p:spPr>
        <p:txBody>
          <a:bodyPr/>
          <a:lstStyle>
            <a:lvl1pPr>
              <a:defRPr/>
            </a:lvl1pPr>
          </a:lstStyle>
          <a:p>
            <a:endParaRPr lang="fa-IR"/>
          </a:p>
        </p:txBody>
      </p:sp>
      <p:sp>
        <p:nvSpPr>
          <p:cNvPr id="7" name="Rectangle 7"/>
          <p:cNvSpPr>
            <a:spLocks noGrp="1" noChangeArrowheads="1"/>
          </p:cNvSpPr>
          <p:nvPr>
            <p:ph type="sldNum" sz="quarter" idx="12"/>
          </p:nvPr>
        </p:nvSpPr>
        <p:spPr>
          <a:ln/>
        </p:spPr>
        <p:txBody>
          <a:bodyPr/>
          <a:lstStyle>
            <a:lvl1pPr>
              <a:defRPr/>
            </a:lvl1pPr>
          </a:lstStyle>
          <a:p>
            <a:fld id="{3A10E94A-5839-487F-AFC3-C9C4825740E0}" type="slidenum">
              <a:rPr lang="fa-IR" smtClean="0"/>
              <a:t>‹#›</a:t>
            </a:fld>
            <a:endParaRPr lang="fa-IR"/>
          </a:p>
        </p:txBody>
      </p:sp>
    </p:spTree>
    <p:extLst>
      <p:ext uri="{BB962C8B-B14F-4D97-AF65-F5344CB8AC3E}">
        <p14:creationId xmlns:p14="http://schemas.microsoft.com/office/powerpoint/2010/main" val="3202263922"/>
      </p:ext>
    </p:extLst>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9026" name="Line 2"/>
          <p:cNvSpPr>
            <a:spLocks noChangeShapeType="1"/>
          </p:cNvSpPr>
          <p:nvPr/>
        </p:nvSpPr>
        <p:spPr bwMode="auto">
          <a:xfrm>
            <a:off x="7962900" y="152400"/>
            <a:ext cx="0" cy="1524000"/>
          </a:xfrm>
          <a:prstGeom prst="line">
            <a:avLst/>
          </a:prstGeom>
          <a:noFill/>
          <a:ln w="9525">
            <a:solidFill>
              <a:schemeClr val="tx1"/>
            </a:solidFill>
            <a:round/>
            <a:headEnd/>
            <a:tailEnd/>
          </a:ln>
          <a:effectLst/>
        </p:spPr>
        <p:txBody>
          <a:bodyPr/>
          <a:lstStyle/>
          <a:p>
            <a:pPr>
              <a:defRPr/>
            </a:pPr>
            <a:endParaRPr lang="en-US">
              <a:latin typeface="Arial" charset="0"/>
            </a:endParaRPr>
          </a:p>
        </p:txBody>
      </p:sp>
      <p:sp>
        <p:nvSpPr>
          <p:cNvPr id="1027" name="Rectangle 3"/>
          <p:cNvSpPr>
            <a:spLocks noGrp="1" noChangeArrowheads="1"/>
          </p:cNvSpPr>
          <p:nvPr>
            <p:ph type="title"/>
          </p:nvPr>
        </p:nvSpPr>
        <p:spPr bwMode="auto">
          <a:xfrm>
            <a:off x="457200" y="122238"/>
            <a:ext cx="7543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body" idx="1"/>
          </p:nvPr>
        </p:nvSpPr>
        <p:spPr bwMode="auto">
          <a:xfrm>
            <a:off x="457200" y="1719263"/>
            <a:ext cx="8229600" cy="441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29029" name="Rectangle 5"/>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smtClean="0">
                <a:latin typeface="Arial" charset="0"/>
              </a:defRPr>
            </a:lvl1pPr>
          </a:lstStyle>
          <a:p>
            <a:fld id="{C26383EF-700B-48D6-9633-85EDAEEB9A1C}" type="datetimeFigureOut">
              <a:rPr lang="fa-IR" smtClean="0"/>
              <a:t>19/07/1443</a:t>
            </a:fld>
            <a:endParaRPr lang="fa-IR"/>
          </a:p>
        </p:txBody>
      </p:sp>
      <p:sp>
        <p:nvSpPr>
          <p:cNvPr id="129030"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smtClean="0">
                <a:latin typeface="Arial" charset="0"/>
              </a:defRPr>
            </a:lvl1pPr>
          </a:lstStyle>
          <a:p>
            <a:endParaRPr lang="fa-IR"/>
          </a:p>
        </p:txBody>
      </p:sp>
      <p:sp>
        <p:nvSpPr>
          <p:cNvPr id="129031" name="Rectangle 7"/>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smtClean="0">
                <a:latin typeface="Arial" charset="0"/>
              </a:defRPr>
            </a:lvl1pPr>
          </a:lstStyle>
          <a:p>
            <a:fld id="{3A10E94A-5839-487F-AFC3-C9C4825740E0}" type="slidenum">
              <a:rPr lang="fa-IR" smtClean="0"/>
              <a:t>‹#›</a:t>
            </a:fld>
            <a:endParaRPr lang="fa-IR"/>
          </a:p>
        </p:txBody>
      </p:sp>
      <p:grpSp>
        <p:nvGrpSpPr>
          <p:cNvPr id="1032" name="Group 8"/>
          <p:cNvGrpSpPr>
            <a:grpSpLocks/>
          </p:cNvGrpSpPr>
          <p:nvPr/>
        </p:nvGrpSpPr>
        <p:grpSpPr bwMode="auto">
          <a:xfrm>
            <a:off x="8153400" y="152400"/>
            <a:ext cx="792163" cy="1295400"/>
            <a:chOff x="5136" y="960"/>
            <a:chExt cx="528" cy="864"/>
          </a:xfrm>
        </p:grpSpPr>
        <p:sp>
          <p:nvSpPr>
            <p:cNvPr id="129033" name="Oval 9"/>
            <p:cNvSpPr>
              <a:spLocks noChangeArrowheads="1"/>
            </p:cNvSpPr>
            <p:nvPr/>
          </p:nvSpPr>
          <p:spPr bwMode="auto">
            <a:xfrm>
              <a:off x="5136" y="960"/>
              <a:ext cx="80" cy="80"/>
            </a:xfrm>
            <a:prstGeom prst="ellipse">
              <a:avLst/>
            </a:prstGeom>
            <a:solidFill>
              <a:schemeClr val="tx2"/>
            </a:solidFill>
            <a:ln w="9525">
              <a:noFill/>
              <a:round/>
              <a:headEnd/>
              <a:tailEnd/>
            </a:ln>
            <a:effectLst/>
          </p:spPr>
          <p:txBody>
            <a:bodyPr wrap="none" anchor="ctr"/>
            <a:lstStyle/>
            <a:p>
              <a:pPr>
                <a:defRPr/>
              </a:pPr>
              <a:endParaRPr lang="en-US">
                <a:latin typeface="Arial" charset="0"/>
              </a:endParaRPr>
            </a:p>
          </p:txBody>
        </p:sp>
        <p:sp>
          <p:nvSpPr>
            <p:cNvPr id="129034" name="Oval 10"/>
            <p:cNvSpPr>
              <a:spLocks noChangeArrowheads="1"/>
            </p:cNvSpPr>
            <p:nvPr/>
          </p:nvSpPr>
          <p:spPr bwMode="auto">
            <a:xfrm>
              <a:off x="5248" y="960"/>
              <a:ext cx="79" cy="80"/>
            </a:xfrm>
            <a:prstGeom prst="ellipse">
              <a:avLst/>
            </a:prstGeom>
            <a:solidFill>
              <a:schemeClr val="tx2"/>
            </a:solidFill>
            <a:ln w="9525">
              <a:noFill/>
              <a:round/>
              <a:headEnd/>
              <a:tailEnd/>
            </a:ln>
            <a:effectLst/>
          </p:spPr>
          <p:txBody>
            <a:bodyPr wrap="none" anchor="ctr"/>
            <a:lstStyle/>
            <a:p>
              <a:pPr>
                <a:defRPr/>
              </a:pPr>
              <a:endParaRPr lang="en-US">
                <a:latin typeface="Arial" charset="0"/>
              </a:endParaRPr>
            </a:p>
          </p:txBody>
        </p:sp>
        <p:sp>
          <p:nvSpPr>
            <p:cNvPr id="129035" name="Oval 11"/>
            <p:cNvSpPr>
              <a:spLocks noChangeArrowheads="1"/>
            </p:cNvSpPr>
            <p:nvPr/>
          </p:nvSpPr>
          <p:spPr bwMode="auto">
            <a:xfrm>
              <a:off x="5360" y="960"/>
              <a:ext cx="79" cy="80"/>
            </a:xfrm>
            <a:prstGeom prst="ellipse">
              <a:avLst/>
            </a:prstGeom>
            <a:solidFill>
              <a:schemeClr val="tx2"/>
            </a:solidFill>
            <a:ln w="9525">
              <a:noFill/>
              <a:round/>
              <a:headEnd/>
              <a:tailEnd/>
            </a:ln>
            <a:effectLst/>
          </p:spPr>
          <p:txBody>
            <a:bodyPr wrap="none" anchor="ctr"/>
            <a:lstStyle/>
            <a:p>
              <a:pPr>
                <a:defRPr/>
              </a:pPr>
              <a:endParaRPr lang="en-US">
                <a:latin typeface="Arial" charset="0"/>
              </a:endParaRPr>
            </a:p>
          </p:txBody>
        </p:sp>
        <p:sp>
          <p:nvSpPr>
            <p:cNvPr id="129036" name="Oval 12"/>
            <p:cNvSpPr>
              <a:spLocks noChangeArrowheads="1"/>
            </p:cNvSpPr>
            <p:nvPr/>
          </p:nvSpPr>
          <p:spPr bwMode="auto">
            <a:xfrm>
              <a:off x="5136" y="1072"/>
              <a:ext cx="80" cy="79"/>
            </a:xfrm>
            <a:prstGeom prst="ellipse">
              <a:avLst/>
            </a:prstGeom>
            <a:solidFill>
              <a:schemeClr val="tx2"/>
            </a:solidFill>
            <a:ln w="9525">
              <a:noFill/>
              <a:round/>
              <a:headEnd/>
              <a:tailEnd/>
            </a:ln>
            <a:effectLst/>
          </p:spPr>
          <p:txBody>
            <a:bodyPr wrap="none" anchor="ctr"/>
            <a:lstStyle/>
            <a:p>
              <a:pPr>
                <a:defRPr/>
              </a:pPr>
              <a:endParaRPr lang="en-US">
                <a:latin typeface="Arial" charset="0"/>
              </a:endParaRPr>
            </a:p>
          </p:txBody>
        </p:sp>
        <p:sp>
          <p:nvSpPr>
            <p:cNvPr id="129037" name="Oval 13"/>
            <p:cNvSpPr>
              <a:spLocks noChangeArrowheads="1"/>
            </p:cNvSpPr>
            <p:nvPr/>
          </p:nvSpPr>
          <p:spPr bwMode="auto">
            <a:xfrm>
              <a:off x="5248" y="1072"/>
              <a:ext cx="79" cy="79"/>
            </a:xfrm>
            <a:prstGeom prst="ellipse">
              <a:avLst/>
            </a:prstGeom>
            <a:solidFill>
              <a:schemeClr val="tx2"/>
            </a:solidFill>
            <a:ln w="9525">
              <a:noFill/>
              <a:round/>
              <a:headEnd/>
              <a:tailEnd/>
            </a:ln>
            <a:effectLst/>
          </p:spPr>
          <p:txBody>
            <a:bodyPr wrap="none" anchor="ctr"/>
            <a:lstStyle/>
            <a:p>
              <a:pPr>
                <a:defRPr/>
              </a:pPr>
              <a:endParaRPr lang="en-US">
                <a:latin typeface="Arial" charset="0"/>
              </a:endParaRPr>
            </a:p>
          </p:txBody>
        </p:sp>
        <p:sp>
          <p:nvSpPr>
            <p:cNvPr id="129038" name="Oval 14"/>
            <p:cNvSpPr>
              <a:spLocks noChangeArrowheads="1"/>
            </p:cNvSpPr>
            <p:nvPr/>
          </p:nvSpPr>
          <p:spPr bwMode="auto">
            <a:xfrm>
              <a:off x="5360" y="1072"/>
              <a:ext cx="79" cy="79"/>
            </a:xfrm>
            <a:prstGeom prst="ellipse">
              <a:avLst/>
            </a:prstGeom>
            <a:solidFill>
              <a:schemeClr val="tx2"/>
            </a:solidFill>
            <a:ln w="9525">
              <a:noFill/>
              <a:round/>
              <a:headEnd/>
              <a:tailEnd/>
            </a:ln>
            <a:effectLst/>
          </p:spPr>
          <p:txBody>
            <a:bodyPr wrap="none" anchor="ctr"/>
            <a:lstStyle/>
            <a:p>
              <a:pPr>
                <a:defRPr/>
              </a:pPr>
              <a:endParaRPr lang="en-US">
                <a:latin typeface="Arial" charset="0"/>
              </a:endParaRPr>
            </a:p>
          </p:txBody>
        </p:sp>
        <p:sp>
          <p:nvSpPr>
            <p:cNvPr id="129039" name="Oval 15"/>
            <p:cNvSpPr>
              <a:spLocks noChangeArrowheads="1"/>
            </p:cNvSpPr>
            <p:nvPr/>
          </p:nvSpPr>
          <p:spPr bwMode="auto">
            <a:xfrm>
              <a:off x="5472" y="1072"/>
              <a:ext cx="79" cy="79"/>
            </a:xfrm>
            <a:prstGeom prst="ellipse">
              <a:avLst/>
            </a:prstGeom>
            <a:solidFill>
              <a:schemeClr val="accent2"/>
            </a:solidFill>
            <a:ln w="9525">
              <a:noFill/>
              <a:round/>
              <a:headEnd/>
              <a:tailEnd/>
            </a:ln>
            <a:effectLst/>
          </p:spPr>
          <p:txBody>
            <a:bodyPr wrap="none" anchor="ctr"/>
            <a:lstStyle/>
            <a:p>
              <a:pPr>
                <a:defRPr/>
              </a:pPr>
              <a:endParaRPr lang="en-US">
                <a:latin typeface="Arial" charset="0"/>
              </a:endParaRPr>
            </a:p>
          </p:txBody>
        </p:sp>
        <p:sp>
          <p:nvSpPr>
            <p:cNvPr id="129040" name="Oval 16"/>
            <p:cNvSpPr>
              <a:spLocks noChangeArrowheads="1"/>
            </p:cNvSpPr>
            <p:nvPr/>
          </p:nvSpPr>
          <p:spPr bwMode="auto">
            <a:xfrm>
              <a:off x="5136" y="1184"/>
              <a:ext cx="80" cy="79"/>
            </a:xfrm>
            <a:prstGeom prst="ellipse">
              <a:avLst/>
            </a:prstGeom>
            <a:solidFill>
              <a:schemeClr val="tx2"/>
            </a:solidFill>
            <a:ln w="9525">
              <a:noFill/>
              <a:round/>
              <a:headEnd/>
              <a:tailEnd/>
            </a:ln>
            <a:effectLst/>
          </p:spPr>
          <p:txBody>
            <a:bodyPr wrap="none" anchor="ctr"/>
            <a:lstStyle/>
            <a:p>
              <a:pPr>
                <a:defRPr/>
              </a:pPr>
              <a:endParaRPr lang="en-US">
                <a:latin typeface="Arial" charset="0"/>
              </a:endParaRPr>
            </a:p>
          </p:txBody>
        </p:sp>
        <p:sp>
          <p:nvSpPr>
            <p:cNvPr id="129041" name="Oval 17"/>
            <p:cNvSpPr>
              <a:spLocks noChangeArrowheads="1"/>
            </p:cNvSpPr>
            <p:nvPr/>
          </p:nvSpPr>
          <p:spPr bwMode="auto">
            <a:xfrm>
              <a:off x="5248" y="1184"/>
              <a:ext cx="79" cy="79"/>
            </a:xfrm>
            <a:prstGeom prst="ellipse">
              <a:avLst/>
            </a:prstGeom>
            <a:solidFill>
              <a:schemeClr val="tx2"/>
            </a:solidFill>
            <a:ln w="9525">
              <a:noFill/>
              <a:round/>
              <a:headEnd/>
              <a:tailEnd/>
            </a:ln>
            <a:effectLst/>
          </p:spPr>
          <p:txBody>
            <a:bodyPr wrap="none" anchor="ctr"/>
            <a:lstStyle/>
            <a:p>
              <a:pPr>
                <a:defRPr/>
              </a:pPr>
              <a:endParaRPr lang="en-US">
                <a:latin typeface="Arial" charset="0"/>
              </a:endParaRPr>
            </a:p>
          </p:txBody>
        </p:sp>
        <p:sp>
          <p:nvSpPr>
            <p:cNvPr id="129042" name="Oval 18"/>
            <p:cNvSpPr>
              <a:spLocks noChangeArrowheads="1"/>
            </p:cNvSpPr>
            <p:nvPr/>
          </p:nvSpPr>
          <p:spPr bwMode="auto">
            <a:xfrm>
              <a:off x="5360" y="1184"/>
              <a:ext cx="79" cy="79"/>
            </a:xfrm>
            <a:prstGeom prst="ellipse">
              <a:avLst/>
            </a:prstGeom>
            <a:solidFill>
              <a:schemeClr val="accent2"/>
            </a:solidFill>
            <a:ln w="9525">
              <a:noFill/>
              <a:round/>
              <a:headEnd/>
              <a:tailEnd/>
            </a:ln>
            <a:effectLst/>
          </p:spPr>
          <p:txBody>
            <a:bodyPr wrap="none" anchor="ctr"/>
            <a:lstStyle/>
            <a:p>
              <a:pPr>
                <a:defRPr/>
              </a:pPr>
              <a:endParaRPr lang="en-US">
                <a:latin typeface="Arial" charset="0"/>
              </a:endParaRPr>
            </a:p>
          </p:txBody>
        </p:sp>
        <p:sp>
          <p:nvSpPr>
            <p:cNvPr id="129043" name="Oval 19"/>
            <p:cNvSpPr>
              <a:spLocks noChangeArrowheads="1"/>
            </p:cNvSpPr>
            <p:nvPr/>
          </p:nvSpPr>
          <p:spPr bwMode="auto">
            <a:xfrm>
              <a:off x="5472" y="1184"/>
              <a:ext cx="79" cy="79"/>
            </a:xfrm>
            <a:prstGeom prst="ellipse">
              <a:avLst/>
            </a:prstGeom>
            <a:solidFill>
              <a:schemeClr val="accent2"/>
            </a:solidFill>
            <a:ln w="9525">
              <a:noFill/>
              <a:round/>
              <a:headEnd/>
              <a:tailEnd/>
            </a:ln>
            <a:effectLst/>
          </p:spPr>
          <p:txBody>
            <a:bodyPr wrap="none" anchor="ctr"/>
            <a:lstStyle/>
            <a:p>
              <a:pPr>
                <a:defRPr/>
              </a:pPr>
              <a:endParaRPr lang="en-US">
                <a:latin typeface="Arial" charset="0"/>
              </a:endParaRPr>
            </a:p>
          </p:txBody>
        </p:sp>
        <p:sp>
          <p:nvSpPr>
            <p:cNvPr id="129044" name="Oval 20"/>
            <p:cNvSpPr>
              <a:spLocks noChangeArrowheads="1"/>
            </p:cNvSpPr>
            <p:nvPr/>
          </p:nvSpPr>
          <p:spPr bwMode="auto">
            <a:xfrm>
              <a:off x="5584" y="1184"/>
              <a:ext cx="80" cy="79"/>
            </a:xfrm>
            <a:prstGeom prst="ellipse">
              <a:avLst/>
            </a:prstGeom>
            <a:solidFill>
              <a:schemeClr val="accent1"/>
            </a:solidFill>
            <a:ln w="9525">
              <a:noFill/>
              <a:round/>
              <a:headEnd/>
              <a:tailEnd/>
            </a:ln>
            <a:effectLst/>
          </p:spPr>
          <p:txBody>
            <a:bodyPr wrap="none" anchor="ctr"/>
            <a:lstStyle/>
            <a:p>
              <a:pPr>
                <a:defRPr/>
              </a:pPr>
              <a:endParaRPr lang="en-US">
                <a:latin typeface="Arial" charset="0"/>
              </a:endParaRPr>
            </a:p>
          </p:txBody>
        </p:sp>
        <p:sp>
          <p:nvSpPr>
            <p:cNvPr id="129045" name="Oval 21"/>
            <p:cNvSpPr>
              <a:spLocks noChangeArrowheads="1"/>
            </p:cNvSpPr>
            <p:nvPr/>
          </p:nvSpPr>
          <p:spPr bwMode="auto">
            <a:xfrm>
              <a:off x="5136" y="1296"/>
              <a:ext cx="80" cy="80"/>
            </a:xfrm>
            <a:prstGeom prst="ellipse">
              <a:avLst/>
            </a:prstGeom>
            <a:solidFill>
              <a:schemeClr val="tx2"/>
            </a:solidFill>
            <a:ln w="9525">
              <a:noFill/>
              <a:round/>
              <a:headEnd/>
              <a:tailEnd/>
            </a:ln>
            <a:effectLst/>
          </p:spPr>
          <p:txBody>
            <a:bodyPr wrap="none" anchor="ctr"/>
            <a:lstStyle/>
            <a:p>
              <a:pPr>
                <a:defRPr/>
              </a:pPr>
              <a:endParaRPr lang="en-US">
                <a:latin typeface="Arial" charset="0"/>
              </a:endParaRPr>
            </a:p>
          </p:txBody>
        </p:sp>
        <p:sp>
          <p:nvSpPr>
            <p:cNvPr id="129046" name="Oval 22"/>
            <p:cNvSpPr>
              <a:spLocks noChangeArrowheads="1"/>
            </p:cNvSpPr>
            <p:nvPr/>
          </p:nvSpPr>
          <p:spPr bwMode="auto">
            <a:xfrm>
              <a:off x="5248" y="1296"/>
              <a:ext cx="79" cy="80"/>
            </a:xfrm>
            <a:prstGeom prst="ellipse">
              <a:avLst/>
            </a:prstGeom>
            <a:solidFill>
              <a:schemeClr val="accent2"/>
            </a:solidFill>
            <a:ln w="9525">
              <a:noFill/>
              <a:round/>
              <a:headEnd/>
              <a:tailEnd/>
            </a:ln>
            <a:effectLst/>
          </p:spPr>
          <p:txBody>
            <a:bodyPr wrap="none" anchor="ctr"/>
            <a:lstStyle/>
            <a:p>
              <a:pPr>
                <a:defRPr/>
              </a:pPr>
              <a:endParaRPr lang="en-US">
                <a:latin typeface="Arial" charset="0"/>
              </a:endParaRPr>
            </a:p>
          </p:txBody>
        </p:sp>
        <p:sp>
          <p:nvSpPr>
            <p:cNvPr id="129047" name="Oval 23"/>
            <p:cNvSpPr>
              <a:spLocks noChangeArrowheads="1"/>
            </p:cNvSpPr>
            <p:nvPr/>
          </p:nvSpPr>
          <p:spPr bwMode="auto">
            <a:xfrm>
              <a:off x="5360" y="1296"/>
              <a:ext cx="79" cy="80"/>
            </a:xfrm>
            <a:prstGeom prst="ellipse">
              <a:avLst/>
            </a:prstGeom>
            <a:solidFill>
              <a:schemeClr val="accent2"/>
            </a:solidFill>
            <a:ln w="9525">
              <a:noFill/>
              <a:round/>
              <a:headEnd/>
              <a:tailEnd/>
            </a:ln>
            <a:effectLst/>
          </p:spPr>
          <p:txBody>
            <a:bodyPr wrap="none" anchor="ctr"/>
            <a:lstStyle/>
            <a:p>
              <a:pPr>
                <a:defRPr/>
              </a:pPr>
              <a:endParaRPr lang="en-US">
                <a:latin typeface="Arial" charset="0"/>
              </a:endParaRPr>
            </a:p>
          </p:txBody>
        </p:sp>
        <p:sp>
          <p:nvSpPr>
            <p:cNvPr id="129048" name="Oval 24"/>
            <p:cNvSpPr>
              <a:spLocks noChangeArrowheads="1"/>
            </p:cNvSpPr>
            <p:nvPr/>
          </p:nvSpPr>
          <p:spPr bwMode="auto">
            <a:xfrm>
              <a:off x="5472" y="1296"/>
              <a:ext cx="79" cy="80"/>
            </a:xfrm>
            <a:prstGeom prst="ellipse">
              <a:avLst/>
            </a:prstGeom>
            <a:solidFill>
              <a:schemeClr val="accent1"/>
            </a:solidFill>
            <a:ln w="9525">
              <a:noFill/>
              <a:round/>
              <a:headEnd/>
              <a:tailEnd/>
            </a:ln>
            <a:effectLst/>
          </p:spPr>
          <p:txBody>
            <a:bodyPr wrap="none" anchor="ctr"/>
            <a:lstStyle/>
            <a:p>
              <a:pPr>
                <a:defRPr/>
              </a:pPr>
              <a:endParaRPr lang="en-US">
                <a:latin typeface="Arial" charset="0"/>
              </a:endParaRPr>
            </a:p>
          </p:txBody>
        </p:sp>
        <p:sp>
          <p:nvSpPr>
            <p:cNvPr id="129049" name="Oval 25"/>
            <p:cNvSpPr>
              <a:spLocks noChangeArrowheads="1"/>
            </p:cNvSpPr>
            <p:nvPr/>
          </p:nvSpPr>
          <p:spPr bwMode="auto">
            <a:xfrm>
              <a:off x="5136" y="1408"/>
              <a:ext cx="80" cy="80"/>
            </a:xfrm>
            <a:prstGeom prst="ellipse">
              <a:avLst/>
            </a:prstGeom>
            <a:solidFill>
              <a:schemeClr val="accent2"/>
            </a:solidFill>
            <a:ln w="9525">
              <a:noFill/>
              <a:round/>
              <a:headEnd/>
              <a:tailEnd/>
            </a:ln>
            <a:effectLst/>
          </p:spPr>
          <p:txBody>
            <a:bodyPr wrap="none" anchor="ctr"/>
            <a:lstStyle/>
            <a:p>
              <a:pPr>
                <a:defRPr/>
              </a:pPr>
              <a:endParaRPr lang="en-US">
                <a:latin typeface="Arial" charset="0"/>
              </a:endParaRPr>
            </a:p>
          </p:txBody>
        </p:sp>
        <p:sp>
          <p:nvSpPr>
            <p:cNvPr id="129050" name="Oval 26"/>
            <p:cNvSpPr>
              <a:spLocks noChangeArrowheads="1"/>
            </p:cNvSpPr>
            <p:nvPr/>
          </p:nvSpPr>
          <p:spPr bwMode="auto">
            <a:xfrm>
              <a:off x="5248" y="1408"/>
              <a:ext cx="79" cy="80"/>
            </a:xfrm>
            <a:prstGeom prst="ellipse">
              <a:avLst/>
            </a:prstGeom>
            <a:solidFill>
              <a:schemeClr val="accent2"/>
            </a:solidFill>
            <a:ln w="9525">
              <a:noFill/>
              <a:round/>
              <a:headEnd/>
              <a:tailEnd/>
            </a:ln>
            <a:effectLst/>
          </p:spPr>
          <p:txBody>
            <a:bodyPr wrap="none" anchor="ctr"/>
            <a:lstStyle/>
            <a:p>
              <a:pPr>
                <a:defRPr/>
              </a:pPr>
              <a:endParaRPr lang="en-US">
                <a:latin typeface="Arial" charset="0"/>
              </a:endParaRPr>
            </a:p>
          </p:txBody>
        </p:sp>
        <p:sp>
          <p:nvSpPr>
            <p:cNvPr id="129051" name="Oval 27"/>
            <p:cNvSpPr>
              <a:spLocks noChangeArrowheads="1"/>
            </p:cNvSpPr>
            <p:nvPr/>
          </p:nvSpPr>
          <p:spPr bwMode="auto">
            <a:xfrm>
              <a:off x="5360" y="1408"/>
              <a:ext cx="79" cy="80"/>
            </a:xfrm>
            <a:prstGeom prst="ellipse">
              <a:avLst/>
            </a:prstGeom>
            <a:solidFill>
              <a:schemeClr val="accent1"/>
            </a:solidFill>
            <a:ln w="9525">
              <a:noFill/>
              <a:round/>
              <a:headEnd/>
              <a:tailEnd/>
            </a:ln>
            <a:effectLst/>
          </p:spPr>
          <p:txBody>
            <a:bodyPr wrap="none" anchor="ctr"/>
            <a:lstStyle/>
            <a:p>
              <a:pPr>
                <a:defRPr/>
              </a:pPr>
              <a:endParaRPr lang="en-US">
                <a:latin typeface="Arial" charset="0"/>
              </a:endParaRPr>
            </a:p>
          </p:txBody>
        </p:sp>
        <p:sp>
          <p:nvSpPr>
            <p:cNvPr id="129052" name="Oval 28"/>
            <p:cNvSpPr>
              <a:spLocks noChangeArrowheads="1"/>
            </p:cNvSpPr>
            <p:nvPr/>
          </p:nvSpPr>
          <p:spPr bwMode="auto">
            <a:xfrm>
              <a:off x="5472" y="1408"/>
              <a:ext cx="79" cy="80"/>
            </a:xfrm>
            <a:prstGeom prst="ellipse">
              <a:avLst/>
            </a:prstGeom>
            <a:solidFill>
              <a:schemeClr val="accent1"/>
            </a:solidFill>
            <a:ln w="9525">
              <a:noFill/>
              <a:round/>
              <a:headEnd/>
              <a:tailEnd/>
            </a:ln>
            <a:effectLst/>
          </p:spPr>
          <p:txBody>
            <a:bodyPr wrap="none" anchor="ctr"/>
            <a:lstStyle/>
            <a:p>
              <a:pPr>
                <a:defRPr/>
              </a:pPr>
              <a:endParaRPr lang="en-US">
                <a:latin typeface="Arial" charset="0"/>
              </a:endParaRPr>
            </a:p>
          </p:txBody>
        </p:sp>
        <p:sp>
          <p:nvSpPr>
            <p:cNvPr id="129053" name="Oval 29"/>
            <p:cNvSpPr>
              <a:spLocks noChangeArrowheads="1"/>
            </p:cNvSpPr>
            <p:nvPr/>
          </p:nvSpPr>
          <p:spPr bwMode="auto">
            <a:xfrm>
              <a:off x="5584" y="1408"/>
              <a:ext cx="80" cy="80"/>
            </a:xfrm>
            <a:prstGeom prst="ellipse">
              <a:avLst/>
            </a:prstGeom>
            <a:solidFill>
              <a:schemeClr val="folHlink"/>
            </a:solidFill>
            <a:ln w="9525">
              <a:noFill/>
              <a:round/>
              <a:headEnd/>
              <a:tailEnd/>
            </a:ln>
            <a:effectLst/>
          </p:spPr>
          <p:txBody>
            <a:bodyPr wrap="none" anchor="ctr"/>
            <a:lstStyle/>
            <a:p>
              <a:pPr>
                <a:defRPr/>
              </a:pPr>
              <a:endParaRPr lang="en-US">
                <a:latin typeface="Arial" charset="0"/>
              </a:endParaRPr>
            </a:p>
          </p:txBody>
        </p:sp>
        <p:sp>
          <p:nvSpPr>
            <p:cNvPr id="129054" name="Oval 30"/>
            <p:cNvSpPr>
              <a:spLocks noChangeArrowheads="1"/>
            </p:cNvSpPr>
            <p:nvPr/>
          </p:nvSpPr>
          <p:spPr bwMode="auto">
            <a:xfrm>
              <a:off x="5136" y="1520"/>
              <a:ext cx="80" cy="79"/>
            </a:xfrm>
            <a:prstGeom prst="ellipse">
              <a:avLst/>
            </a:prstGeom>
            <a:solidFill>
              <a:schemeClr val="accent2"/>
            </a:solidFill>
            <a:ln w="9525">
              <a:noFill/>
              <a:round/>
              <a:headEnd/>
              <a:tailEnd/>
            </a:ln>
            <a:effectLst/>
          </p:spPr>
          <p:txBody>
            <a:bodyPr wrap="none" anchor="ctr"/>
            <a:lstStyle/>
            <a:p>
              <a:pPr>
                <a:defRPr/>
              </a:pPr>
              <a:endParaRPr lang="en-US">
                <a:latin typeface="Arial" charset="0"/>
              </a:endParaRPr>
            </a:p>
          </p:txBody>
        </p:sp>
        <p:sp>
          <p:nvSpPr>
            <p:cNvPr id="129055" name="Oval 31"/>
            <p:cNvSpPr>
              <a:spLocks noChangeArrowheads="1"/>
            </p:cNvSpPr>
            <p:nvPr/>
          </p:nvSpPr>
          <p:spPr bwMode="auto">
            <a:xfrm>
              <a:off x="5248" y="1520"/>
              <a:ext cx="79" cy="79"/>
            </a:xfrm>
            <a:prstGeom prst="ellipse">
              <a:avLst/>
            </a:prstGeom>
            <a:solidFill>
              <a:schemeClr val="accent1"/>
            </a:solidFill>
            <a:ln w="9525">
              <a:noFill/>
              <a:round/>
              <a:headEnd/>
              <a:tailEnd/>
            </a:ln>
            <a:effectLst/>
          </p:spPr>
          <p:txBody>
            <a:bodyPr wrap="none" anchor="ctr"/>
            <a:lstStyle/>
            <a:p>
              <a:pPr>
                <a:defRPr/>
              </a:pPr>
              <a:endParaRPr lang="en-US">
                <a:latin typeface="Arial" charset="0"/>
              </a:endParaRPr>
            </a:p>
          </p:txBody>
        </p:sp>
        <p:sp>
          <p:nvSpPr>
            <p:cNvPr id="129056" name="Oval 32"/>
            <p:cNvSpPr>
              <a:spLocks noChangeArrowheads="1"/>
            </p:cNvSpPr>
            <p:nvPr/>
          </p:nvSpPr>
          <p:spPr bwMode="auto">
            <a:xfrm>
              <a:off x="5360" y="1520"/>
              <a:ext cx="79" cy="79"/>
            </a:xfrm>
            <a:prstGeom prst="ellipse">
              <a:avLst/>
            </a:prstGeom>
            <a:solidFill>
              <a:schemeClr val="accent1"/>
            </a:solidFill>
            <a:ln w="9525">
              <a:noFill/>
              <a:round/>
              <a:headEnd/>
              <a:tailEnd/>
            </a:ln>
            <a:effectLst/>
          </p:spPr>
          <p:txBody>
            <a:bodyPr wrap="none" anchor="ctr"/>
            <a:lstStyle/>
            <a:p>
              <a:pPr>
                <a:defRPr/>
              </a:pPr>
              <a:endParaRPr lang="en-US">
                <a:latin typeface="Arial" charset="0"/>
              </a:endParaRPr>
            </a:p>
          </p:txBody>
        </p:sp>
        <p:sp>
          <p:nvSpPr>
            <p:cNvPr id="129057" name="Oval 33"/>
            <p:cNvSpPr>
              <a:spLocks noChangeArrowheads="1"/>
            </p:cNvSpPr>
            <p:nvPr/>
          </p:nvSpPr>
          <p:spPr bwMode="auto">
            <a:xfrm>
              <a:off x="5472" y="1520"/>
              <a:ext cx="79" cy="79"/>
            </a:xfrm>
            <a:prstGeom prst="ellipse">
              <a:avLst/>
            </a:prstGeom>
            <a:solidFill>
              <a:schemeClr val="folHlink"/>
            </a:solidFill>
            <a:ln w="9525">
              <a:noFill/>
              <a:round/>
              <a:headEnd/>
              <a:tailEnd/>
            </a:ln>
            <a:effectLst/>
          </p:spPr>
          <p:txBody>
            <a:bodyPr wrap="none" anchor="ctr"/>
            <a:lstStyle/>
            <a:p>
              <a:pPr>
                <a:defRPr/>
              </a:pPr>
              <a:endParaRPr lang="en-US">
                <a:latin typeface="Arial" charset="0"/>
              </a:endParaRPr>
            </a:p>
          </p:txBody>
        </p:sp>
        <p:sp>
          <p:nvSpPr>
            <p:cNvPr id="129058" name="Oval 34"/>
            <p:cNvSpPr>
              <a:spLocks noChangeArrowheads="1"/>
            </p:cNvSpPr>
            <p:nvPr/>
          </p:nvSpPr>
          <p:spPr bwMode="auto">
            <a:xfrm>
              <a:off x="5136" y="1632"/>
              <a:ext cx="80" cy="79"/>
            </a:xfrm>
            <a:prstGeom prst="ellipse">
              <a:avLst/>
            </a:prstGeom>
            <a:solidFill>
              <a:schemeClr val="accent1"/>
            </a:solidFill>
            <a:ln w="9525">
              <a:noFill/>
              <a:round/>
              <a:headEnd/>
              <a:tailEnd/>
            </a:ln>
            <a:effectLst/>
          </p:spPr>
          <p:txBody>
            <a:bodyPr wrap="none" anchor="ctr"/>
            <a:lstStyle/>
            <a:p>
              <a:pPr>
                <a:defRPr/>
              </a:pPr>
              <a:endParaRPr lang="en-US">
                <a:latin typeface="Arial" charset="0"/>
              </a:endParaRPr>
            </a:p>
          </p:txBody>
        </p:sp>
        <p:sp>
          <p:nvSpPr>
            <p:cNvPr id="129059" name="Oval 35"/>
            <p:cNvSpPr>
              <a:spLocks noChangeArrowheads="1"/>
            </p:cNvSpPr>
            <p:nvPr/>
          </p:nvSpPr>
          <p:spPr bwMode="auto">
            <a:xfrm>
              <a:off x="5248" y="1632"/>
              <a:ext cx="79" cy="79"/>
            </a:xfrm>
            <a:prstGeom prst="ellipse">
              <a:avLst/>
            </a:prstGeom>
            <a:solidFill>
              <a:schemeClr val="accent1"/>
            </a:solidFill>
            <a:ln w="9525">
              <a:noFill/>
              <a:round/>
              <a:headEnd/>
              <a:tailEnd/>
            </a:ln>
            <a:effectLst/>
          </p:spPr>
          <p:txBody>
            <a:bodyPr wrap="none" anchor="ctr"/>
            <a:lstStyle/>
            <a:p>
              <a:pPr>
                <a:defRPr/>
              </a:pPr>
              <a:endParaRPr lang="en-US">
                <a:latin typeface="Arial" charset="0"/>
              </a:endParaRPr>
            </a:p>
          </p:txBody>
        </p:sp>
        <p:sp>
          <p:nvSpPr>
            <p:cNvPr id="129060" name="Oval 36"/>
            <p:cNvSpPr>
              <a:spLocks noChangeArrowheads="1"/>
            </p:cNvSpPr>
            <p:nvPr/>
          </p:nvSpPr>
          <p:spPr bwMode="auto">
            <a:xfrm>
              <a:off x="5360" y="1632"/>
              <a:ext cx="79" cy="79"/>
            </a:xfrm>
            <a:prstGeom prst="ellipse">
              <a:avLst/>
            </a:prstGeom>
            <a:solidFill>
              <a:schemeClr val="folHlink"/>
            </a:solidFill>
            <a:ln w="9525">
              <a:noFill/>
              <a:round/>
              <a:headEnd/>
              <a:tailEnd/>
            </a:ln>
            <a:effectLst/>
          </p:spPr>
          <p:txBody>
            <a:bodyPr wrap="none" anchor="ctr"/>
            <a:lstStyle/>
            <a:p>
              <a:pPr>
                <a:defRPr/>
              </a:pPr>
              <a:endParaRPr lang="en-US">
                <a:latin typeface="Arial" charset="0"/>
              </a:endParaRPr>
            </a:p>
          </p:txBody>
        </p:sp>
        <p:sp>
          <p:nvSpPr>
            <p:cNvPr id="129061" name="Oval 37"/>
            <p:cNvSpPr>
              <a:spLocks noChangeArrowheads="1"/>
            </p:cNvSpPr>
            <p:nvPr/>
          </p:nvSpPr>
          <p:spPr bwMode="auto">
            <a:xfrm>
              <a:off x="5472" y="1632"/>
              <a:ext cx="79" cy="79"/>
            </a:xfrm>
            <a:prstGeom prst="ellipse">
              <a:avLst/>
            </a:prstGeom>
            <a:solidFill>
              <a:schemeClr val="folHlink"/>
            </a:solidFill>
            <a:ln w="9525">
              <a:noFill/>
              <a:round/>
              <a:headEnd/>
              <a:tailEnd/>
            </a:ln>
            <a:effectLst/>
          </p:spPr>
          <p:txBody>
            <a:bodyPr wrap="none" anchor="ctr"/>
            <a:lstStyle/>
            <a:p>
              <a:pPr>
                <a:defRPr/>
              </a:pPr>
              <a:endParaRPr lang="en-US">
                <a:latin typeface="Arial" charset="0"/>
              </a:endParaRPr>
            </a:p>
          </p:txBody>
        </p:sp>
        <p:sp>
          <p:nvSpPr>
            <p:cNvPr id="129062" name="Oval 38"/>
            <p:cNvSpPr>
              <a:spLocks noChangeArrowheads="1"/>
            </p:cNvSpPr>
            <p:nvPr/>
          </p:nvSpPr>
          <p:spPr bwMode="auto">
            <a:xfrm>
              <a:off x="5248" y="1744"/>
              <a:ext cx="79" cy="80"/>
            </a:xfrm>
            <a:prstGeom prst="ellipse">
              <a:avLst/>
            </a:prstGeom>
            <a:solidFill>
              <a:schemeClr val="folHlink"/>
            </a:solidFill>
            <a:ln w="9525">
              <a:noFill/>
              <a:round/>
              <a:headEnd/>
              <a:tailEnd/>
            </a:ln>
            <a:effectLst/>
          </p:spPr>
          <p:txBody>
            <a:bodyPr wrap="none" anchor="ctr"/>
            <a:lstStyle/>
            <a:p>
              <a:pPr>
                <a:defRPr/>
              </a:pPr>
              <a:endParaRPr lang="en-US">
                <a:latin typeface="Arial" charset="0"/>
              </a:endParaRPr>
            </a:p>
          </p:txBody>
        </p:sp>
        <p:sp>
          <p:nvSpPr>
            <p:cNvPr id="129063" name="Oval 39"/>
            <p:cNvSpPr>
              <a:spLocks noChangeArrowheads="1"/>
            </p:cNvSpPr>
            <p:nvPr/>
          </p:nvSpPr>
          <p:spPr bwMode="auto">
            <a:xfrm>
              <a:off x="5472" y="1744"/>
              <a:ext cx="79" cy="80"/>
            </a:xfrm>
            <a:prstGeom prst="ellipse">
              <a:avLst/>
            </a:prstGeom>
            <a:solidFill>
              <a:schemeClr val="folHlink"/>
            </a:solidFill>
            <a:ln w="9525">
              <a:noFill/>
              <a:round/>
              <a:headEnd/>
              <a:tailEnd/>
            </a:ln>
            <a:effectLst/>
          </p:spPr>
          <p:txBody>
            <a:bodyPr wrap="none" anchor="ctr"/>
            <a:lstStyle/>
            <a:p>
              <a:pPr>
                <a:defRPr/>
              </a:pPr>
              <a:endParaRPr lang="en-US">
                <a:latin typeface="Arial" charset="0"/>
              </a:endParaRPr>
            </a:p>
          </p:txBody>
        </p:sp>
      </p:grpSp>
    </p:spTree>
    <p:extLst>
      <p:ext uri="{BB962C8B-B14F-4D97-AF65-F5344CB8AC3E}">
        <p14:creationId xmlns:p14="http://schemas.microsoft.com/office/powerpoint/2010/main" val="95293117"/>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 id="2147483808" r:id="rId13"/>
  </p:sldLayoutIdLst>
  <p:transition spd="med">
    <p:wipe dir="r"/>
  </p:transition>
  <p:txStyles>
    <p:titleStyle>
      <a:lvl1pPr algn="l" rtl="1" eaLnBrk="1" fontAlgn="base" hangingPunct="1">
        <a:spcBef>
          <a:spcPct val="0"/>
        </a:spcBef>
        <a:spcAft>
          <a:spcPct val="0"/>
        </a:spcAft>
        <a:defRPr sz="3900" b="1">
          <a:solidFill>
            <a:schemeClr val="tx2"/>
          </a:solidFill>
          <a:latin typeface="+mj-lt"/>
          <a:ea typeface="+mj-ea"/>
          <a:cs typeface="+mj-cs"/>
        </a:defRPr>
      </a:lvl1pPr>
      <a:lvl2pPr algn="l" rtl="1" eaLnBrk="1" fontAlgn="base" hangingPunct="1">
        <a:spcBef>
          <a:spcPct val="0"/>
        </a:spcBef>
        <a:spcAft>
          <a:spcPct val="0"/>
        </a:spcAft>
        <a:defRPr sz="3900" b="1">
          <a:solidFill>
            <a:schemeClr val="tx2"/>
          </a:solidFill>
          <a:latin typeface="Arial" charset="0"/>
        </a:defRPr>
      </a:lvl2pPr>
      <a:lvl3pPr algn="l" rtl="1" eaLnBrk="1" fontAlgn="base" hangingPunct="1">
        <a:spcBef>
          <a:spcPct val="0"/>
        </a:spcBef>
        <a:spcAft>
          <a:spcPct val="0"/>
        </a:spcAft>
        <a:defRPr sz="3900" b="1">
          <a:solidFill>
            <a:schemeClr val="tx2"/>
          </a:solidFill>
          <a:latin typeface="Arial" charset="0"/>
        </a:defRPr>
      </a:lvl3pPr>
      <a:lvl4pPr algn="l" rtl="1" eaLnBrk="1" fontAlgn="base" hangingPunct="1">
        <a:spcBef>
          <a:spcPct val="0"/>
        </a:spcBef>
        <a:spcAft>
          <a:spcPct val="0"/>
        </a:spcAft>
        <a:defRPr sz="3900" b="1">
          <a:solidFill>
            <a:schemeClr val="tx2"/>
          </a:solidFill>
          <a:latin typeface="Arial" charset="0"/>
        </a:defRPr>
      </a:lvl4pPr>
      <a:lvl5pPr algn="l" rtl="1" eaLnBrk="1" fontAlgn="base" hangingPunct="1">
        <a:spcBef>
          <a:spcPct val="0"/>
        </a:spcBef>
        <a:spcAft>
          <a:spcPct val="0"/>
        </a:spcAft>
        <a:defRPr sz="3900" b="1">
          <a:solidFill>
            <a:schemeClr val="tx2"/>
          </a:solidFill>
          <a:latin typeface="Arial" charset="0"/>
        </a:defRPr>
      </a:lvl5pPr>
      <a:lvl6pPr marL="457200" algn="l" rtl="1" eaLnBrk="1" fontAlgn="base" hangingPunct="1">
        <a:spcBef>
          <a:spcPct val="0"/>
        </a:spcBef>
        <a:spcAft>
          <a:spcPct val="0"/>
        </a:spcAft>
        <a:defRPr sz="3900" b="1">
          <a:solidFill>
            <a:schemeClr val="tx2"/>
          </a:solidFill>
          <a:latin typeface="Arial" charset="0"/>
        </a:defRPr>
      </a:lvl6pPr>
      <a:lvl7pPr marL="914400" algn="l" rtl="1" eaLnBrk="1" fontAlgn="base" hangingPunct="1">
        <a:spcBef>
          <a:spcPct val="0"/>
        </a:spcBef>
        <a:spcAft>
          <a:spcPct val="0"/>
        </a:spcAft>
        <a:defRPr sz="3900" b="1">
          <a:solidFill>
            <a:schemeClr val="tx2"/>
          </a:solidFill>
          <a:latin typeface="Arial" charset="0"/>
        </a:defRPr>
      </a:lvl7pPr>
      <a:lvl8pPr marL="1371600" algn="l" rtl="1" eaLnBrk="1" fontAlgn="base" hangingPunct="1">
        <a:spcBef>
          <a:spcPct val="0"/>
        </a:spcBef>
        <a:spcAft>
          <a:spcPct val="0"/>
        </a:spcAft>
        <a:defRPr sz="3900" b="1">
          <a:solidFill>
            <a:schemeClr val="tx2"/>
          </a:solidFill>
          <a:latin typeface="Arial" charset="0"/>
        </a:defRPr>
      </a:lvl8pPr>
      <a:lvl9pPr marL="1828800" algn="l" rtl="1" eaLnBrk="1" fontAlgn="base" hangingPunct="1">
        <a:spcBef>
          <a:spcPct val="0"/>
        </a:spcBef>
        <a:spcAft>
          <a:spcPct val="0"/>
        </a:spcAft>
        <a:defRPr sz="3900" b="1">
          <a:solidFill>
            <a:schemeClr val="tx2"/>
          </a:solidFill>
          <a:latin typeface="Arial" charset="0"/>
        </a:defRPr>
      </a:lvl9pPr>
    </p:titleStyle>
    <p:bodyStyle>
      <a:lvl1pPr marL="342900" indent="-342900" algn="r" rtl="1"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r" rtl="1" eaLnBrk="1" fontAlgn="base" hangingPunct="1">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r" rtl="1" eaLnBrk="1" fontAlgn="base" hangingPunct="1">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r" rtl="1"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r" rtl="1"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r" rtl="1"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r" rtl="1"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r" rtl="1"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r" rtl="1"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hyperlink" Target="&#9654;%20Breastfeeding.%20It's%20natural.mp4" TargetMode="External"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14.pn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3" Type="http://schemas.openxmlformats.org/officeDocument/2006/relationships/image" Target="../media/image16.png" /><Relationship Id="rId2" Type="http://schemas.openxmlformats.org/officeDocument/2006/relationships/image" Target="../media/image15.png" /><Relationship Id="rId1" Type="http://schemas.openxmlformats.org/officeDocument/2006/relationships/slideLayout" Target="../slideLayouts/slideLayout2.xml" /><Relationship Id="rId4" Type="http://schemas.openxmlformats.org/officeDocument/2006/relationships/image" Target="../media/image17.png"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image" Target="../media/image18.pn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image" Target="../media/image19.emf" /><Relationship Id="rId1" Type="http://schemas.openxmlformats.org/officeDocument/2006/relationships/slideLayout" Target="../slideLayouts/slideLayout7.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2" Type="http://schemas.openxmlformats.org/officeDocument/2006/relationships/image" Target="../media/image20.pn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2" Type="http://schemas.openxmlformats.org/officeDocument/2006/relationships/image" Target="../media/image21.emf"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2" Type="http://schemas.openxmlformats.org/officeDocument/2006/relationships/image" Target="../media/image22.png" /><Relationship Id="rId1" Type="http://schemas.openxmlformats.org/officeDocument/2006/relationships/slideLayout" Target="../slideLayouts/slideLayout7.xml" /></Relationships>
</file>

<file path=ppt/slides/_rels/slide22.xml.rels><?xml version="1.0" encoding="UTF-8" standalone="yes"?>
<Relationships xmlns="http://schemas.openxmlformats.org/package/2006/relationships"><Relationship Id="rId2" Type="http://schemas.openxmlformats.org/officeDocument/2006/relationships/image" Target="../media/image23.png" /><Relationship Id="rId1" Type="http://schemas.openxmlformats.org/officeDocument/2006/relationships/slideLayout" Target="../slideLayouts/slideLayout7.xml" /></Relationships>
</file>

<file path=ppt/slides/_rels/slide23.xml.rels><?xml version="1.0" encoding="UTF-8" standalone="yes"?>
<Relationships xmlns="http://schemas.openxmlformats.org/package/2006/relationships"><Relationship Id="rId2" Type="http://schemas.openxmlformats.org/officeDocument/2006/relationships/image" Target="../media/image24.png" /><Relationship Id="rId1" Type="http://schemas.openxmlformats.org/officeDocument/2006/relationships/slideLayout" Target="../slideLayouts/slideLayout7.xml" /></Relationships>
</file>

<file path=ppt/slides/_rels/slide24.xml.rels><?xml version="1.0" encoding="UTF-8" standalone="yes"?>
<Relationships xmlns="http://schemas.openxmlformats.org/package/2006/relationships"><Relationship Id="rId2" Type="http://schemas.openxmlformats.org/officeDocument/2006/relationships/image" Target="../media/image25.png" /><Relationship Id="rId1" Type="http://schemas.openxmlformats.org/officeDocument/2006/relationships/slideLayout" Target="../slideLayouts/slideLayout7.xml" /></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2" Type="http://schemas.openxmlformats.org/officeDocument/2006/relationships/image" Target="../media/image26.png" /><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2" Type="http://schemas.openxmlformats.org/officeDocument/2006/relationships/image" Target="../media/image27.jpeg" /><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image" Target="../media/image4.pn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image" Target="../media/image6.png" /><Relationship Id="rId1" Type="http://schemas.openxmlformats.org/officeDocument/2006/relationships/slideLayout" Target="../slideLayouts/slideLayout2.xml" /><Relationship Id="rId4" Type="http://schemas.openxmlformats.org/officeDocument/2006/relationships/image" Target="../media/image8.png" /></Relationships>
</file>

<file path=ppt/slides/_rels/slide6.xml.rels><?xml version="1.0" encoding="UTF-8" standalone="yes"?>
<Relationships xmlns="http://schemas.openxmlformats.org/package/2006/relationships"><Relationship Id="rId3" Type="http://schemas.openxmlformats.org/officeDocument/2006/relationships/image" Target="../media/image10.png" /><Relationship Id="rId2" Type="http://schemas.openxmlformats.org/officeDocument/2006/relationships/image" Target="../media/image9.png" /><Relationship Id="rId1" Type="http://schemas.openxmlformats.org/officeDocument/2006/relationships/slideLayout" Target="../slideLayouts/slideLayout2.xml" /><Relationship Id="rId4" Type="http://schemas.openxmlformats.org/officeDocument/2006/relationships/image" Target="../media/image11.png" /></Relationships>
</file>

<file path=ppt/slides/_rels/slide7.xml.rels><?xml version="1.0" encoding="UTF-8" standalone="yes"?>
<Relationships xmlns="http://schemas.openxmlformats.org/package/2006/relationships"><Relationship Id="rId3" Type="http://schemas.openxmlformats.org/officeDocument/2006/relationships/image" Target="../media/image13.png" /><Relationship Id="rId2" Type="http://schemas.openxmlformats.org/officeDocument/2006/relationships/image" Target="../media/image12.pn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1485900" y="1987155"/>
            <a:ext cx="6172200" cy="1102519"/>
          </a:xfrm>
        </p:spPr>
        <p:txBody>
          <a:bodyPr/>
          <a:lstStyle/>
          <a:p>
            <a:endParaRPr lang="fa-IR" altLang="en-US"/>
          </a:p>
        </p:txBody>
      </p:sp>
      <p:sp>
        <p:nvSpPr>
          <p:cNvPr id="3075" name="Subtitle 2"/>
          <p:cNvSpPr>
            <a:spLocks noGrp="1"/>
          </p:cNvSpPr>
          <p:nvPr>
            <p:ph type="subTitle" idx="1"/>
          </p:nvPr>
        </p:nvSpPr>
        <p:spPr/>
        <p:txBody>
          <a:bodyPr/>
          <a:lstStyle/>
          <a:p>
            <a:endParaRPr lang="fa-IR" altLang="en-US"/>
          </a:p>
        </p:txBody>
      </p:sp>
      <p:pic>
        <p:nvPicPr>
          <p:cNvPr id="3076" name="Picture 2" descr="C:\Users\Novin Pendar\Pictures\newborn baby photos\los-angeles-newborn-photographer-1.jpg">
            <a:hlinkClick r:id="rId2" action="ppaction://hlinkfil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26"/>
            <a:ext cx="9143999" cy="6879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008797" y="5123484"/>
            <a:ext cx="5134740" cy="646331"/>
          </a:xfrm>
          <a:prstGeom prst="rect">
            <a:avLst/>
          </a:prstGeom>
          <a:noFill/>
        </p:spPr>
        <p:txBody>
          <a:bodyPr wrap="none">
            <a:spAutoFit/>
          </a:bodyPr>
          <a:lstStyle/>
          <a:p>
            <a:pPr algn="ctr">
              <a:defRPr/>
            </a:pPr>
            <a:r>
              <a:rPr lang="en-US" sz="3600" b="1" i="1" dirty="0">
                <a:ln w="12700">
                  <a:solidFill>
                    <a:schemeClr val="accent3">
                      <a:lumMod val="50000"/>
                    </a:schemeClr>
                  </a:solidFill>
                  <a:prstDash val="solid"/>
                </a:ln>
                <a:pattFill prst="narHorz">
                  <a:fgClr>
                    <a:schemeClr val="accent3"/>
                  </a:fgClr>
                  <a:bgClr>
                    <a:schemeClr val="accent3">
                      <a:lumMod val="40000"/>
                      <a:lumOff val="60000"/>
                    </a:schemeClr>
                  </a:bgClr>
                </a:pattFill>
                <a:effectLst>
                  <a:outerShdw blurRad="38100" dist="38100" dir="2700000" algn="tl">
                    <a:srgbClr val="000000">
                      <a:alpha val="43137"/>
                    </a:srgbClr>
                  </a:outerShdw>
                </a:effectLst>
              </a:rPr>
              <a:t>IN THE NAME OF GOD</a:t>
            </a:r>
            <a:endParaRPr lang="fa-IR" sz="36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67737503"/>
      </p:ext>
    </p:extLst>
  </p:cSld>
  <p:clrMapOvr>
    <a:masterClrMapping/>
  </p:clrMapOvr>
  <p:transition spd="med">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5269"/>
            <a:ext cx="7543800" cy="1295400"/>
          </a:xfrm>
        </p:spPr>
        <p:txBody>
          <a:bodyPr/>
          <a:lstStyle/>
          <a:p>
            <a:pPr algn="ctr"/>
            <a:r>
              <a:rPr lang="fa-IR" sz="4400" dirty="0">
                <a:solidFill>
                  <a:schemeClr val="accent1"/>
                </a:solidFill>
                <a:effectLst>
                  <a:outerShdw blurRad="38100" dist="38100" dir="2700000" algn="tl">
                    <a:srgbClr val="000000">
                      <a:alpha val="43137"/>
                    </a:srgbClr>
                  </a:outerShdw>
                </a:effectLst>
              </a:rPr>
              <a:t>معاینه نوزاد</a:t>
            </a:r>
            <a:br>
              <a:rPr lang="fa-IR" sz="4400" dirty="0">
                <a:solidFill>
                  <a:schemeClr val="accent1"/>
                </a:solidFill>
                <a:effectLst>
                  <a:outerShdw blurRad="38100" dist="38100" dir="2700000" algn="tl">
                    <a:srgbClr val="000000">
                      <a:alpha val="43137"/>
                    </a:srgbClr>
                  </a:outerShdw>
                </a:effectLst>
              </a:rPr>
            </a:br>
            <a:r>
              <a:rPr lang="fa-IR" sz="4400" dirty="0">
                <a:solidFill>
                  <a:schemeClr val="accent1"/>
                </a:solidFill>
                <a:effectLst>
                  <a:outerShdw blurRad="38100" dist="38100" dir="2700000" algn="tl">
                    <a:srgbClr val="000000">
                      <a:alpha val="43137"/>
                    </a:srgbClr>
                  </a:outerShdw>
                </a:effectLst>
              </a:rPr>
              <a:t>بند ناف</a:t>
            </a:r>
            <a:endParaRPr lang="en-US" sz="4400" dirty="0">
              <a:solidFill>
                <a:schemeClr val="accent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719263"/>
            <a:ext cx="8686800" cy="4411662"/>
          </a:xfrm>
        </p:spPr>
        <p:txBody>
          <a:bodyPr/>
          <a:lstStyle/>
          <a:p>
            <a:r>
              <a:rPr lang="fa-IR" b="1" dirty="0">
                <a:solidFill>
                  <a:schemeClr val="tx2"/>
                </a:solidFill>
              </a:rPr>
              <a:t>در معاینه بند ناف به تعداد شريان ها توجه شود (دو شريان و یک ورید طبيعي است). وجود یک شريان و یک وريد در 15 تا 20 درصد موارد با ناهنجاري هاي ارثی، بيماري هاي كروموزومي، ناهنجاری های کلیوی و قلبی عروقی همراه است.</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291" y="3797127"/>
            <a:ext cx="3701436" cy="2635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1061663"/>
      </p:ext>
    </p:extLst>
  </p:cSld>
  <p:clrMapOvr>
    <a:masterClrMapping/>
  </p:clrMapOvr>
  <p:transition spd="med">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3600" dirty="0">
                <a:solidFill>
                  <a:schemeClr val="accent1"/>
                </a:solidFill>
                <a:effectLst>
                  <a:outerShdw blurRad="38100" dist="38100" dir="2700000" algn="tl">
                    <a:srgbClr val="000000">
                      <a:alpha val="43137"/>
                    </a:srgbClr>
                  </a:outerShdw>
                </a:effectLst>
              </a:rPr>
              <a:t>معاینه نوزاد</a:t>
            </a:r>
            <a:br>
              <a:rPr lang="fa-IR" sz="3600" dirty="0">
                <a:solidFill>
                  <a:schemeClr val="accent1"/>
                </a:solidFill>
                <a:effectLst>
                  <a:outerShdw blurRad="38100" dist="38100" dir="2700000" algn="tl">
                    <a:srgbClr val="000000">
                      <a:alpha val="43137"/>
                    </a:srgbClr>
                  </a:outerShdw>
                </a:effectLst>
              </a:rPr>
            </a:br>
            <a:r>
              <a:rPr lang="fa-IR" sz="3600" dirty="0">
                <a:solidFill>
                  <a:schemeClr val="accent1"/>
                </a:solidFill>
                <a:effectLst>
                  <a:outerShdw blurRad="38100" dist="38100" dir="2700000" algn="tl">
                    <a:srgbClr val="000000">
                      <a:alpha val="43137"/>
                    </a:srgbClr>
                  </a:outerShdw>
                </a:effectLst>
              </a:rPr>
              <a:t>ژنیتالیا</a:t>
            </a:r>
            <a:endParaRPr lang="en-US" dirty="0"/>
          </a:p>
        </p:txBody>
      </p:sp>
      <p:sp>
        <p:nvSpPr>
          <p:cNvPr id="3" name="Content Placeholder 2"/>
          <p:cNvSpPr>
            <a:spLocks noGrp="1"/>
          </p:cNvSpPr>
          <p:nvPr>
            <p:ph idx="1"/>
          </p:nvPr>
        </p:nvSpPr>
        <p:spPr/>
        <p:txBody>
          <a:bodyPr/>
          <a:lstStyle/>
          <a:p>
            <a:pPr marL="0" indent="0">
              <a:buNone/>
            </a:pPr>
            <a:r>
              <a:rPr lang="fa-IR" b="1" dirty="0">
                <a:solidFill>
                  <a:schemeClr val="tx2"/>
                </a:solidFill>
              </a:rPr>
              <a:t>دستگاه تناسلی</a:t>
            </a:r>
          </a:p>
          <a:p>
            <a:pPr marL="0" indent="0">
              <a:buNone/>
            </a:pPr>
            <a:r>
              <a:rPr lang="fa-IR" b="1" dirty="0">
                <a:solidFill>
                  <a:schemeClr val="tx2"/>
                </a:solidFill>
              </a:rPr>
              <a:t>• فتق کشاله ران</a:t>
            </a:r>
          </a:p>
          <a:p>
            <a:pPr marL="0" indent="0">
              <a:buNone/>
            </a:pPr>
            <a:r>
              <a:rPr lang="fa-IR" b="1" dirty="0">
                <a:solidFill>
                  <a:schemeClr val="tx2"/>
                </a:solidFill>
              </a:rPr>
              <a:t>• وضعیت بیضه ها و هیپوسپادیاس/ ابهام جنسی</a:t>
            </a:r>
          </a:p>
          <a:p>
            <a:pPr marL="0" indent="0">
              <a:buNone/>
            </a:pPr>
            <a:r>
              <a:rPr lang="fa-IR" b="1" dirty="0">
                <a:solidFill>
                  <a:schemeClr val="tx2"/>
                </a:solidFill>
              </a:rPr>
              <a:t>• هیپرتروفی کلیتوریس یا ظاهر غیر طبیعی دستگاه تناسلی</a:t>
            </a:r>
          </a:p>
          <a:p>
            <a:pPr marL="0" indent="0">
              <a:buNone/>
            </a:pPr>
            <a:endParaRPr lang="en-US" b="1" dirty="0">
              <a:solidFill>
                <a:schemeClr val="tx2"/>
              </a:solidFill>
            </a:endParaRPr>
          </a:p>
        </p:txBody>
      </p:sp>
    </p:spTree>
    <p:extLst>
      <p:ext uri="{BB962C8B-B14F-4D97-AF65-F5344CB8AC3E}">
        <p14:creationId xmlns:p14="http://schemas.microsoft.com/office/powerpoint/2010/main" val="2420182536"/>
      </p:ext>
    </p:extLst>
  </p:cSld>
  <p:clrMapOvr>
    <a:masterClrMapping/>
  </p:clrMapOvr>
  <p:transition spd="med">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3600" dirty="0">
                <a:solidFill>
                  <a:schemeClr val="accent1"/>
                </a:solidFill>
                <a:effectLst>
                  <a:outerShdw blurRad="38100" dist="38100" dir="2700000" algn="tl">
                    <a:srgbClr val="000000">
                      <a:alpha val="43137"/>
                    </a:srgbClr>
                  </a:outerShdw>
                </a:effectLst>
              </a:rPr>
              <a:t>معاینه نوزاد</a:t>
            </a:r>
            <a:br>
              <a:rPr lang="fa-IR" sz="3600" dirty="0">
                <a:solidFill>
                  <a:schemeClr val="accent1"/>
                </a:solidFill>
                <a:effectLst>
                  <a:outerShdw blurRad="38100" dist="38100" dir="2700000" algn="tl">
                    <a:srgbClr val="000000">
                      <a:alpha val="43137"/>
                    </a:srgbClr>
                  </a:outerShdw>
                </a:effectLst>
              </a:rPr>
            </a:br>
            <a:r>
              <a:rPr lang="fa-IR" sz="3600" dirty="0">
                <a:solidFill>
                  <a:schemeClr val="accent1"/>
                </a:solidFill>
                <a:effectLst>
                  <a:outerShdw blurRad="38100" dist="38100" dir="2700000" algn="tl">
                    <a:srgbClr val="000000">
                      <a:alpha val="43137"/>
                    </a:srgbClr>
                  </a:outerShdw>
                </a:effectLst>
              </a:rPr>
              <a:t>اندام ها</a:t>
            </a:r>
            <a:endParaRPr lang="en-US" dirty="0"/>
          </a:p>
        </p:txBody>
      </p:sp>
      <p:sp>
        <p:nvSpPr>
          <p:cNvPr id="3" name="Content Placeholder 2"/>
          <p:cNvSpPr>
            <a:spLocks noGrp="1"/>
          </p:cNvSpPr>
          <p:nvPr>
            <p:ph idx="1"/>
          </p:nvPr>
        </p:nvSpPr>
        <p:spPr>
          <a:xfrm>
            <a:off x="457200" y="1886688"/>
            <a:ext cx="8229600" cy="4411662"/>
          </a:xfrm>
        </p:spPr>
        <p:txBody>
          <a:bodyPr/>
          <a:lstStyle/>
          <a:p>
            <a:pPr marL="0" indent="0">
              <a:buNone/>
            </a:pPr>
            <a:r>
              <a:rPr lang="fa-IR" sz="3200" b="1" dirty="0">
                <a:solidFill>
                  <a:schemeClr val="tx2"/>
                </a:solidFill>
              </a:rPr>
              <a:t> اندام ها</a:t>
            </a:r>
          </a:p>
          <a:p>
            <a:pPr marL="0" indent="0">
              <a:buNone/>
            </a:pPr>
            <a:r>
              <a:rPr lang="fa-IR" sz="3200" b="1" dirty="0">
                <a:solidFill>
                  <a:schemeClr val="tx2"/>
                </a:solidFill>
              </a:rPr>
              <a:t>• تقارن حرکات مفاصل</a:t>
            </a:r>
          </a:p>
          <a:p>
            <a:pPr marL="0" indent="0">
              <a:buNone/>
            </a:pPr>
            <a:r>
              <a:rPr lang="fa-IR" sz="3200" b="1" dirty="0">
                <a:solidFill>
                  <a:schemeClr val="tx2"/>
                </a:solidFill>
              </a:rPr>
              <a:t>• شکل و وضعیت انگشتان</a:t>
            </a:r>
          </a:p>
          <a:p>
            <a:pPr marL="0" indent="0">
              <a:buNone/>
            </a:pPr>
            <a:r>
              <a:rPr lang="fa-IR" sz="3200" b="1" dirty="0">
                <a:solidFill>
                  <a:schemeClr val="tx2"/>
                </a:solidFill>
              </a:rPr>
              <a:t>• معاینه لگن</a:t>
            </a:r>
          </a:p>
          <a:p>
            <a:pPr marL="0" indent="0">
              <a:buNone/>
            </a:pPr>
            <a:r>
              <a:rPr lang="fa-IR" sz="3200" b="1" dirty="0">
                <a:solidFill>
                  <a:schemeClr val="tx2"/>
                </a:solidFill>
              </a:rPr>
              <a:t> ستون مهره ها</a:t>
            </a:r>
          </a:p>
          <a:p>
            <a:pPr marL="0" indent="0">
              <a:buNone/>
            </a:pPr>
            <a:r>
              <a:rPr lang="fa-IR" sz="3200" b="1" dirty="0">
                <a:solidFill>
                  <a:schemeClr val="tx2"/>
                </a:solidFill>
              </a:rPr>
              <a:t> </a:t>
            </a:r>
            <a:endParaRPr lang="en-US" sz="3200" b="1" dirty="0">
              <a:solidFill>
                <a:schemeClr val="tx2"/>
              </a:solidFill>
            </a:endParaRPr>
          </a:p>
        </p:txBody>
      </p:sp>
    </p:spTree>
    <p:extLst>
      <p:ext uri="{BB962C8B-B14F-4D97-AF65-F5344CB8AC3E}">
        <p14:creationId xmlns:p14="http://schemas.microsoft.com/office/powerpoint/2010/main" val="94449846"/>
      </p:ext>
    </p:extLst>
  </p:cSld>
  <p:clrMapOvr>
    <a:masterClrMapping/>
  </p:clrMapOvr>
  <p:transition spd="med">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3600" dirty="0">
                <a:solidFill>
                  <a:schemeClr val="accent1"/>
                </a:solidFill>
                <a:effectLst>
                  <a:outerShdw blurRad="38100" dist="38100" dir="2700000" algn="tl">
                    <a:srgbClr val="000000">
                      <a:alpha val="43137"/>
                    </a:srgbClr>
                  </a:outerShdw>
                </a:effectLst>
              </a:rPr>
              <a:t>معاینه نوزاد</a:t>
            </a:r>
            <a:br>
              <a:rPr lang="fa-IR" sz="3600" dirty="0">
                <a:solidFill>
                  <a:schemeClr val="accent1"/>
                </a:solidFill>
                <a:effectLst>
                  <a:outerShdw blurRad="38100" dist="38100" dir="2700000" algn="tl">
                    <a:srgbClr val="000000">
                      <a:alpha val="43137"/>
                    </a:srgbClr>
                  </a:outerShdw>
                </a:effectLst>
              </a:rPr>
            </a:br>
            <a:r>
              <a:rPr lang="fa-IR" sz="3600" dirty="0">
                <a:solidFill>
                  <a:schemeClr val="accent1"/>
                </a:solidFill>
                <a:effectLst>
                  <a:outerShdw blurRad="38100" dist="38100" dir="2700000" algn="tl">
                    <a:srgbClr val="000000">
                      <a:alpha val="43137"/>
                    </a:srgbClr>
                  </a:outerShdw>
                </a:effectLst>
              </a:rPr>
              <a:t> معاینه عصبی</a:t>
            </a:r>
            <a:endParaRPr lang="en-US" dirty="0"/>
          </a:p>
        </p:txBody>
      </p:sp>
      <p:sp>
        <p:nvSpPr>
          <p:cNvPr id="3" name="Content Placeholder 2"/>
          <p:cNvSpPr>
            <a:spLocks noGrp="1"/>
          </p:cNvSpPr>
          <p:nvPr>
            <p:ph idx="1"/>
          </p:nvPr>
        </p:nvSpPr>
        <p:spPr>
          <a:xfrm>
            <a:off x="457200" y="2054113"/>
            <a:ext cx="8229600" cy="4411662"/>
          </a:xfrm>
        </p:spPr>
        <p:txBody>
          <a:bodyPr/>
          <a:lstStyle/>
          <a:p>
            <a:pPr marL="0" indent="0">
              <a:buNone/>
            </a:pPr>
            <a:r>
              <a:rPr lang="fa-IR" sz="3200" b="1" dirty="0">
                <a:solidFill>
                  <a:schemeClr val="tx2"/>
                </a:solidFill>
              </a:rPr>
              <a:t>معاینه عصبی</a:t>
            </a:r>
          </a:p>
          <a:p>
            <a:pPr marL="0" indent="0">
              <a:buNone/>
            </a:pPr>
            <a:r>
              <a:rPr lang="fa-IR" sz="3200" b="1" dirty="0">
                <a:solidFill>
                  <a:schemeClr val="tx2"/>
                </a:solidFill>
              </a:rPr>
              <a:t>• تون عضلانی فعال و غیر فعال- حرکات خود بخودی</a:t>
            </a:r>
          </a:p>
          <a:p>
            <a:pPr marL="0" indent="0">
              <a:buNone/>
            </a:pPr>
            <a:r>
              <a:rPr lang="fa-IR" sz="3200" b="1" dirty="0">
                <a:solidFill>
                  <a:schemeClr val="tx2"/>
                </a:solidFill>
              </a:rPr>
              <a:t>• رفلکس های اولیه - مکیدن- مورو- گراسپ</a:t>
            </a:r>
          </a:p>
          <a:p>
            <a:pPr marL="0" indent="0">
              <a:buNone/>
            </a:pPr>
            <a:r>
              <a:rPr lang="fa-IR" sz="3200" b="1" dirty="0">
                <a:solidFill>
                  <a:schemeClr val="tx2"/>
                </a:solidFill>
              </a:rPr>
              <a:t>• هوشیاری و واکنش به محیط</a:t>
            </a:r>
          </a:p>
          <a:p>
            <a:endParaRPr lang="en-US" sz="3200" b="1" dirty="0">
              <a:solidFill>
                <a:schemeClr val="tx2"/>
              </a:solidFill>
            </a:endParaRPr>
          </a:p>
        </p:txBody>
      </p:sp>
    </p:spTree>
    <p:extLst>
      <p:ext uri="{BB962C8B-B14F-4D97-AF65-F5344CB8AC3E}">
        <p14:creationId xmlns:p14="http://schemas.microsoft.com/office/powerpoint/2010/main" val="3506735425"/>
      </p:ext>
    </p:extLst>
  </p:cSld>
  <p:clrMapOvr>
    <a:masterClrMapping/>
  </p:clrMapOvr>
  <p:transition spd="med">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4000" dirty="0">
                <a:solidFill>
                  <a:schemeClr val="accent1"/>
                </a:solidFill>
                <a:effectLst>
                  <a:outerShdw blurRad="38100" dist="38100" dir="2700000" algn="tl">
                    <a:srgbClr val="000000">
                      <a:alpha val="43137"/>
                    </a:srgbClr>
                  </a:outerShdw>
                </a:effectLst>
              </a:rPr>
              <a:t>معاینه نوزاد</a:t>
            </a:r>
            <a:br>
              <a:rPr lang="fa-IR" sz="4000" dirty="0">
                <a:solidFill>
                  <a:schemeClr val="accent1"/>
                </a:solidFill>
                <a:effectLst>
                  <a:outerShdw blurRad="38100" dist="38100" dir="2700000" algn="tl">
                    <a:srgbClr val="000000">
                      <a:alpha val="43137"/>
                    </a:srgbClr>
                  </a:outerShdw>
                </a:effectLst>
              </a:rPr>
            </a:br>
            <a:r>
              <a:rPr lang="fa-IR" sz="4000" dirty="0">
                <a:solidFill>
                  <a:schemeClr val="accent1"/>
                </a:solidFill>
                <a:effectLst>
                  <a:outerShdw blurRad="38100" dist="38100" dir="2700000" algn="tl">
                    <a:srgbClr val="000000">
                      <a:alpha val="43137"/>
                    </a:srgbClr>
                  </a:outerShdw>
                </a:effectLst>
              </a:rPr>
              <a:t>پوست</a:t>
            </a:r>
            <a:endParaRPr lang="en-US" dirty="0"/>
          </a:p>
        </p:txBody>
      </p:sp>
      <p:sp>
        <p:nvSpPr>
          <p:cNvPr id="3" name="Content Placeholder 2"/>
          <p:cNvSpPr>
            <a:spLocks noGrp="1"/>
          </p:cNvSpPr>
          <p:nvPr>
            <p:ph idx="1"/>
          </p:nvPr>
        </p:nvSpPr>
        <p:spPr/>
        <p:txBody>
          <a:bodyPr/>
          <a:lstStyle/>
          <a:p>
            <a:pPr marL="0" indent="0">
              <a:buNone/>
            </a:pPr>
            <a:r>
              <a:rPr lang="fa-IR" sz="3600" b="1" dirty="0">
                <a:solidFill>
                  <a:schemeClr val="tx2"/>
                </a:solidFill>
              </a:rPr>
              <a:t>پوست:</a:t>
            </a:r>
          </a:p>
          <a:p>
            <a:pPr marL="0" indent="0">
              <a:buNone/>
            </a:pPr>
            <a:r>
              <a:rPr lang="fa-IR" sz="3600" b="1" dirty="0">
                <a:solidFill>
                  <a:schemeClr val="tx2"/>
                </a:solidFill>
              </a:rPr>
              <a:t>• رنگ</a:t>
            </a:r>
          </a:p>
          <a:p>
            <a:pPr marL="0" indent="0">
              <a:buNone/>
            </a:pPr>
            <a:r>
              <a:rPr lang="fa-IR" sz="3600" b="1" dirty="0">
                <a:solidFill>
                  <a:schemeClr val="tx2"/>
                </a:solidFill>
              </a:rPr>
              <a:t>• دما</a:t>
            </a:r>
          </a:p>
          <a:p>
            <a:pPr marL="0" indent="0">
              <a:buNone/>
            </a:pPr>
            <a:r>
              <a:rPr lang="fa-IR" sz="3600" b="1" dirty="0">
                <a:solidFill>
                  <a:schemeClr val="tx2"/>
                </a:solidFill>
              </a:rPr>
              <a:t>• توده، همآنژیوم، لکه، هماتوم و زخم</a:t>
            </a:r>
            <a:endParaRPr lang="en-US" sz="3600" b="1" dirty="0">
              <a:solidFill>
                <a:schemeClr val="tx2"/>
              </a:solidFill>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0636" y="4457955"/>
            <a:ext cx="2913845" cy="2190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020" y="4473948"/>
            <a:ext cx="2865549" cy="2158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Content Placeholder 3"/>
          <p:cNvPicPr>
            <a:picLocks noGrp="1" noChangeAspect="1"/>
          </p:cNvPicPr>
          <p:nvPr/>
        </p:nvPicPr>
        <p:blipFill>
          <a:blip r:embed="rId4"/>
          <a:stretch>
            <a:fillRect/>
          </a:stretch>
        </p:blipFill>
        <p:spPr>
          <a:xfrm>
            <a:off x="328841" y="1293451"/>
            <a:ext cx="3225728" cy="2553235"/>
          </a:xfrm>
          <a:prstGeom prst="rect">
            <a:avLst/>
          </a:prstGeom>
        </p:spPr>
      </p:pic>
    </p:spTree>
    <p:extLst>
      <p:ext uri="{BB962C8B-B14F-4D97-AF65-F5344CB8AC3E}">
        <p14:creationId xmlns:p14="http://schemas.microsoft.com/office/powerpoint/2010/main" val="1452057411"/>
      </p:ext>
    </p:extLst>
  </p:cSld>
  <p:clrMapOvr>
    <a:masterClrMapping/>
  </p:clrMapOvr>
  <p:transition spd="med">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162800" cy="1295400"/>
          </a:xfrm>
        </p:spPr>
        <p:txBody>
          <a:bodyPr>
            <a:noAutofit/>
          </a:bodyPr>
          <a:lstStyle/>
          <a:p>
            <a:pPr algn="r"/>
            <a:r>
              <a:rPr lang="fa-IR" sz="4000" dirty="0">
                <a:solidFill>
                  <a:schemeClr val="accent1"/>
                </a:solidFill>
                <a:effectLst>
                  <a:outerShdw blurRad="38100" dist="38100" dir="2700000" algn="tl">
                    <a:srgbClr val="000000">
                      <a:alpha val="43137"/>
                    </a:srgbClr>
                  </a:outerShdw>
                </a:effectLst>
              </a:rPr>
              <a:t>روش ارزیابی</a:t>
            </a:r>
            <a:br>
              <a:rPr lang="fa-IR" sz="4000" dirty="0">
                <a:solidFill>
                  <a:schemeClr val="accent1"/>
                </a:solidFill>
                <a:effectLst>
                  <a:outerShdw blurRad="38100" dist="38100" dir="2700000" algn="tl">
                    <a:srgbClr val="000000">
                      <a:alpha val="43137"/>
                    </a:srgbClr>
                  </a:outerShdw>
                </a:effectLst>
              </a:rPr>
            </a:br>
            <a:r>
              <a:rPr lang="fa-IR" sz="4000" dirty="0">
                <a:solidFill>
                  <a:schemeClr val="accent1"/>
                </a:solidFill>
                <a:effectLst>
                  <a:outerShdw blurRad="38100" dist="38100" dir="2700000" algn="tl">
                    <a:srgbClr val="000000">
                      <a:alpha val="43137"/>
                    </a:srgbClr>
                  </a:outerShdw>
                </a:effectLst>
              </a:rPr>
              <a:t>اندازه گیری وزن، قد و دور سر</a:t>
            </a:r>
            <a:endParaRPr lang="en-US" sz="4000" dirty="0">
              <a:solidFill>
                <a:schemeClr val="accent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algn="r" rtl="1"/>
            <a:r>
              <a:rPr lang="fa-IR" sz="3600" b="1" dirty="0">
                <a:solidFill>
                  <a:schemeClr val="tx2"/>
                </a:solidFill>
              </a:rPr>
              <a:t>وزن کردن نوزاد باید در شرایط مناسب با رعایت </a:t>
            </a:r>
            <a:r>
              <a:rPr lang="fa-IR" sz="3600" b="1" dirty="0">
                <a:solidFill>
                  <a:schemeClr val="accent6"/>
                </a:solidFill>
              </a:rPr>
              <a:t>اصول</a:t>
            </a:r>
            <a:r>
              <a:rPr lang="fa-IR" sz="3600" b="1" dirty="0">
                <a:solidFill>
                  <a:schemeClr val="tx2"/>
                </a:solidFill>
              </a:rPr>
              <a:t> </a:t>
            </a:r>
            <a:r>
              <a:rPr lang="fa-IR" sz="3600" b="1" dirty="0">
                <a:solidFill>
                  <a:schemeClr val="accent6"/>
                </a:solidFill>
              </a:rPr>
              <a:t>بهداشت</a:t>
            </a:r>
            <a:r>
              <a:rPr lang="fa-IR" sz="3600" b="1" dirty="0">
                <a:solidFill>
                  <a:schemeClr val="tx2"/>
                </a:solidFill>
              </a:rPr>
              <a:t>، شستن دست ها، تمیز بودن ترازو،  تعویض کاغذ بر روی صفحه ترازو پیش از هر بار استفاده و </a:t>
            </a:r>
            <a:r>
              <a:rPr lang="fa-IR" sz="3600" b="1" dirty="0">
                <a:solidFill>
                  <a:schemeClr val="accent6"/>
                </a:solidFill>
              </a:rPr>
              <a:t>حفظ دمای بدن </a:t>
            </a:r>
            <a:r>
              <a:rPr lang="fa-IR" sz="3600" b="1" dirty="0">
                <a:solidFill>
                  <a:schemeClr val="tx2"/>
                </a:solidFill>
              </a:rPr>
              <a:t>نوزاد صورت گیرد.</a:t>
            </a:r>
          </a:p>
          <a:p>
            <a:pPr algn="r" rtl="1"/>
            <a:r>
              <a:rPr lang="fa-IR" sz="3600" b="1" dirty="0">
                <a:solidFill>
                  <a:schemeClr val="tx2"/>
                </a:solidFill>
              </a:rPr>
              <a:t>دمای محیطی که نوزاد در آنجا مراقبت می شود، باید حداقل28 تا 25 درجه سانتیگراد باشد و در معرض جریان هوا قرار نگیرد. دمای بدن نوزاد بین 36/4 تا 37 درجه طبیعی است.</a:t>
            </a:r>
            <a:endParaRPr lang="en-US" sz="3600" b="1" dirty="0">
              <a:solidFill>
                <a:schemeClr val="tx2"/>
              </a:solidFill>
            </a:endParaRPr>
          </a:p>
        </p:txBody>
      </p:sp>
    </p:spTree>
    <p:extLst>
      <p:ext uri="{BB962C8B-B14F-4D97-AF65-F5344CB8AC3E}">
        <p14:creationId xmlns:p14="http://schemas.microsoft.com/office/powerpoint/2010/main" val="3542213872"/>
      </p:ext>
    </p:extLst>
  </p:cSld>
  <p:clrMapOvr>
    <a:masterClrMapping/>
  </p:clrMapOvr>
  <p:transition spd="med">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086600" cy="1295400"/>
          </a:xfrm>
        </p:spPr>
        <p:txBody>
          <a:bodyPr>
            <a:normAutofit/>
          </a:bodyPr>
          <a:lstStyle/>
          <a:p>
            <a:pPr algn="r"/>
            <a:r>
              <a:rPr lang="fa-IR" sz="4800" dirty="0">
                <a:solidFill>
                  <a:schemeClr val="accent1"/>
                </a:solidFill>
                <a:effectLst>
                  <a:outerShdw blurRad="38100" dist="38100" dir="2700000" algn="tl">
                    <a:srgbClr val="000000">
                      <a:alpha val="43137"/>
                    </a:srgbClr>
                  </a:outerShdw>
                </a:effectLst>
              </a:rPr>
              <a:t>توزین نوزاد</a:t>
            </a:r>
            <a:endParaRPr lang="en-US" sz="4800" dirty="0">
              <a:solidFill>
                <a:schemeClr val="accent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2400" y="1752600"/>
            <a:ext cx="8763000" cy="4411662"/>
          </a:xfrm>
        </p:spPr>
        <p:txBody>
          <a:bodyPr>
            <a:noAutofit/>
          </a:bodyPr>
          <a:lstStyle/>
          <a:p>
            <a:pPr marL="0" indent="0" algn="r" rtl="1">
              <a:buNone/>
            </a:pPr>
            <a:r>
              <a:rPr lang="fa-IR" sz="3200" b="1" dirty="0">
                <a:solidFill>
                  <a:schemeClr val="tx2"/>
                </a:solidFill>
              </a:rPr>
              <a:t>1. ترازو را در روي ميز و در محل مطمئني قرار دهید.</a:t>
            </a:r>
          </a:p>
          <a:p>
            <a:pPr marL="0" indent="0" algn="r" rtl="1">
              <a:buNone/>
            </a:pPr>
            <a:r>
              <a:rPr lang="fa-IR" sz="3200" b="1" dirty="0">
                <a:solidFill>
                  <a:schemeClr val="tx2"/>
                </a:solidFill>
              </a:rPr>
              <a:t>2. از گرم بودن محیط نوزاد در تمام زمان اندازه گیری مطمئن شوید.</a:t>
            </a:r>
          </a:p>
          <a:p>
            <a:pPr marL="0" indent="0" algn="r" rtl="1">
              <a:buNone/>
            </a:pPr>
            <a:r>
              <a:rPr lang="fa-IR" sz="3200" b="1" dirty="0">
                <a:solidFill>
                  <a:schemeClr val="tx2"/>
                </a:solidFill>
              </a:rPr>
              <a:t>3. کاغذ یک بار مصرف یا پارچه نازک و استریل را در ترازو قرار دهید(می توانید از شان استفاده کنید).</a:t>
            </a:r>
          </a:p>
          <a:p>
            <a:pPr marL="0" indent="0" algn="r" rtl="1">
              <a:buNone/>
            </a:pPr>
            <a:r>
              <a:rPr lang="fa-IR" sz="3200" b="1" dirty="0">
                <a:solidFill>
                  <a:schemeClr val="tx2"/>
                </a:solidFill>
              </a:rPr>
              <a:t>4. ترازو را هر بار پس از قرار دادن پارچه خشک تنظیم کنید.</a:t>
            </a:r>
          </a:p>
          <a:p>
            <a:pPr marL="0" indent="0" algn="r" rtl="1">
              <a:buNone/>
            </a:pPr>
            <a:r>
              <a:rPr lang="fa-IR" sz="3200" b="1" dirty="0">
                <a:solidFill>
                  <a:schemeClr val="tx2"/>
                </a:solidFill>
              </a:rPr>
              <a:t>5. نوزاد را بدون هیچ پوششی با احتیاط روی ترازو قرار دهید.</a:t>
            </a:r>
          </a:p>
          <a:p>
            <a:pPr marL="0" indent="0" algn="r" rtl="1">
              <a:buNone/>
            </a:pPr>
            <a:r>
              <a:rPr lang="fa-IR" sz="3200" b="1" dirty="0">
                <a:solidFill>
                  <a:schemeClr val="tx2"/>
                </a:solidFill>
              </a:rPr>
              <a:t>6. وزن نوزاد را بخوانید.</a:t>
            </a:r>
          </a:p>
          <a:p>
            <a:pPr marL="0" indent="0" algn="r" rtl="1">
              <a:buNone/>
            </a:pPr>
            <a:r>
              <a:rPr lang="fa-IR" sz="3200" b="1" dirty="0">
                <a:solidFill>
                  <a:schemeClr val="tx2"/>
                </a:solidFill>
              </a:rPr>
              <a:t>7. عدد خوانده شده برای وزن را در فرم ثبت کنید.</a:t>
            </a:r>
            <a:endParaRPr lang="en-US" sz="3200" b="1" dirty="0">
              <a:solidFill>
                <a:schemeClr val="tx2"/>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276600" cy="17526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3330852"/>
      </p:ext>
    </p:extLst>
  </p:cSld>
  <p:clrMapOvr>
    <a:masterClrMapping/>
  </p:clrMapOvr>
  <p:transition spd="med">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1" y="158274"/>
            <a:ext cx="6910320" cy="6644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0887643"/>
      </p:ext>
    </p:extLst>
  </p:cSld>
  <p:clrMapOvr>
    <a:masterClrMapping/>
  </p:clrMapOvr>
  <p:transition spd="med">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086600" cy="1295400"/>
          </a:xfrm>
        </p:spPr>
        <p:txBody>
          <a:bodyPr>
            <a:normAutofit/>
          </a:bodyPr>
          <a:lstStyle/>
          <a:p>
            <a:pPr algn="r"/>
            <a:r>
              <a:rPr lang="fa-IR" sz="4800" dirty="0">
                <a:solidFill>
                  <a:schemeClr val="accent1"/>
                </a:solidFill>
                <a:effectLst>
                  <a:outerShdw blurRad="38100" dist="38100" dir="2700000" algn="tl">
                    <a:srgbClr val="000000">
                      <a:alpha val="43137"/>
                    </a:srgbClr>
                  </a:outerShdw>
                </a:effectLst>
              </a:rPr>
              <a:t>اندازه گیری قد نوزاد</a:t>
            </a:r>
            <a:endParaRPr lang="en-US" sz="4800" dirty="0">
              <a:solidFill>
                <a:schemeClr val="accent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1295400"/>
            <a:ext cx="9144000" cy="4411662"/>
          </a:xfrm>
        </p:spPr>
        <p:txBody>
          <a:bodyPr>
            <a:noAutofit/>
          </a:bodyPr>
          <a:lstStyle/>
          <a:p>
            <a:pPr marL="514350" indent="-514350" algn="r" rtl="1">
              <a:buAutoNum type="arabicPeriod"/>
            </a:pPr>
            <a:r>
              <a:rPr lang="fa-IR" sz="3600" b="1" dirty="0">
                <a:solidFill>
                  <a:schemeClr val="tx2"/>
                </a:solidFill>
              </a:rPr>
              <a:t>روی سطح قدسنج، کاغذ یکبار مصرف یا پارچه نازک و استریل قرار دهید.</a:t>
            </a:r>
          </a:p>
          <a:p>
            <a:pPr marL="514350" indent="-514350" algn="r" rtl="1">
              <a:buAutoNum type="arabicPeriod"/>
            </a:pPr>
            <a:r>
              <a:rPr lang="fa-IR" sz="3600" b="1" dirty="0">
                <a:solidFill>
                  <a:schemeClr val="tx2"/>
                </a:solidFill>
              </a:rPr>
              <a:t>نوزاد را روی قد سنج قرار دهید.</a:t>
            </a:r>
          </a:p>
          <a:p>
            <a:pPr marL="514350" indent="-514350" algn="r" rtl="1">
              <a:buAutoNum type="arabicPeriod"/>
            </a:pPr>
            <a:r>
              <a:rPr lang="fa-IR" sz="3600" b="1" dirty="0">
                <a:solidFill>
                  <a:schemeClr val="tx2"/>
                </a:solidFill>
              </a:rPr>
              <a:t>سر نوزاد را به قسمت بالایی قدسنج بچسبانید.</a:t>
            </a:r>
          </a:p>
          <a:p>
            <a:pPr marL="514350" indent="-514350" algn="r" rtl="1">
              <a:buAutoNum type="arabicPeriod"/>
            </a:pPr>
            <a:r>
              <a:rPr lang="fa-IR" sz="3600" b="1" dirty="0">
                <a:solidFill>
                  <a:schemeClr val="tx2"/>
                </a:solidFill>
              </a:rPr>
              <a:t> گردن نوزاد را راست نگه دارید و دقت کنید محور بدن نوزاد مستقیم بماند.</a:t>
            </a:r>
          </a:p>
          <a:p>
            <a:pPr marL="514350" indent="-514350" algn="r" rtl="1">
              <a:buAutoNum type="arabicPeriod"/>
            </a:pPr>
            <a:r>
              <a:rPr lang="fa-IR" sz="3600" b="1" dirty="0">
                <a:solidFill>
                  <a:schemeClr val="tx2"/>
                </a:solidFill>
              </a:rPr>
              <a:t> به آرامی پاهای نوزاد را در امتداد بدنش قرار داده و قد نوزاد را اندازه گیری کنید.</a:t>
            </a:r>
          </a:p>
          <a:p>
            <a:pPr marL="514350" indent="-514350" algn="r" rtl="1">
              <a:buAutoNum type="arabicPeriod"/>
            </a:pPr>
            <a:r>
              <a:rPr lang="fa-IR" sz="3600" b="1" dirty="0">
                <a:solidFill>
                  <a:schemeClr val="tx2"/>
                </a:solidFill>
              </a:rPr>
              <a:t>عدد خوانده شده را در فرم ثبت کنید.</a:t>
            </a:r>
            <a:endParaRPr lang="en-US" sz="3600" b="1" dirty="0">
              <a:solidFill>
                <a:schemeClr val="tx2"/>
              </a:solidFill>
            </a:endParaRPr>
          </a:p>
        </p:txBody>
      </p:sp>
    </p:spTree>
    <p:extLst>
      <p:ext uri="{BB962C8B-B14F-4D97-AF65-F5344CB8AC3E}">
        <p14:creationId xmlns:p14="http://schemas.microsoft.com/office/powerpoint/2010/main" val="2290907622"/>
      </p:ext>
    </p:extLst>
  </p:cSld>
  <p:clrMapOvr>
    <a:masterClrMapping/>
  </p:clrMapOvr>
  <p:transition spd="med">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078"/>
            <a:ext cx="7086600" cy="1295400"/>
          </a:xfrm>
        </p:spPr>
        <p:txBody>
          <a:bodyPr>
            <a:normAutofit/>
          </a:bodyPr>
          <a:lstStyle/>
          <a:p>
            <a:pPr algn="r"/>
            <a:r>
              <a:rPr lang="fa-IR" sz="4800" dirty="0">
                <a:solidFill>
                  <a:schemeClr val="accent1"/>
                </a:solidFill>
                <a:effectLst>
                  <a:outerShdw blurRad="38100" dist="38100" dir="2700000" algn="tl">
                    <a:srgbClr val="000000">
                      <a:alpha val="43137"/>
                    </a:srgbClr>
                  </a:outerShdw>
                </a:effectLst>
              </a:rPr>
              <a:t>اندازه گیری قد نوزاد</a:t>
            </a:r>
            <a:endParaRPr lang="en-US" sz="4800" dirty="0">
              <a:solidFill>
                <a:schemeClr val="accent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1295400"/>
            <a:ext cx="9144000" cy="4411662"/>
          </a:xfrm>
        </p:spPr>
        <p:txBody>
          <a:bodyPr>
            <a:noAutofit/>
          </a:bodyPr>
          <a:lstStyle/>
          <a:p>
            <a:pPr marL="514350" indent="-514350" algn="r" rtl="1">
              <a:buAutoNum type="arabicPeriod"/>
            </a:pPr>
            <a:endParaRPr lang="en-US" sz="3600" b="1" dirty="0">
              <a:solidFill>
                <a:schemeClr val="tx2"/>
              </a:solidFill>
            </a:endParaRPr>
          </a:p>
        </p:txBody>
      </p:sp>
      <p:pic>
        <p:nvPicPr>
          <p:cNvPr id="5" name="Picture 4" descr="Measuring Leng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421084"/>
            <a:ext cx="4121362" cy="3379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9028844"/>
      </p:ext>
    </p:extLst>
  </p:cSld>
  <p:clrMapOvr>
    <a:masterClrMapping/>
  </p:clrMapOvr>
  <p:transition spd="med">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218608" cy="1295400"/>
          </a:xfrm>
        </p:spPr>
        <p:txBody>
          <a:bodyPr/>
          <a:lstStyle/>
          <a:p>
            <a:pPr algn="r"/>
            <a:r>
              <a:rPr lang="fa-IR" sz="4800" dirty="0">
                <a:solidFill>
                  <a:schemeClr val="accent1"/>
                </a:solidFill>
                <a:effectLst>
                  <a:outerShdw blurRad="38100" dist="38100" dir="2700000" algn="tl">
                    <a:srgbClr val="000000">
                      <a:alpha val="43137"/>
                    </a:srgbClr>
                  </a:outerShdw>
                </a:effectLst>
              </a:rPr>
              <a:t>معاینه نوزاد</a:t>
            </a:r>
            <a:endParaRPr lang="en-US" sz="4800" dirty="0">
              <a:solidFill>
                <a:schemeClr val="accent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170024"/>
            <a:ext cx="8519375" cy="4411662"/>
          </a:xfrm>
        </p:spPr>
        <p:txBody>
          <a:bodyPr/>
          <a:lstStyle/>
          <a:p>
            <a:r>
              <a:rPr lang="fa-IR" sz="3600" b="1" dirty="0">
                <a:solidFill>
                  <a:schemeClr val="tx2"/>
                </a:solidFill>
              </a:rPr>
              <a:t>معاینه کامل با در نظر گرفتن شرح حال نوزاد و سوابق خانوادگی، بارداری و زایمان انجام می شود. ترجیحا در 6 ساعت اول معاینه شود.</a:t>
            </a:r>
          </a:p>
          <a:p>
            <a:r>
              <a:rPr lang="fa-IR" sz="3600" b="1" dirty="0">
                <a:solidFill>
                  <a:schemeClr val="tx2"/>
                </a:solidFill>
              </a:rPr>
              <a:t>معاینه باید سن جنینی را ارزیابی کند</a:t>
            </a:r>
          </a:p>
          <a:p>
            <a:r>
              <a:rPr lang="fa-IR" sz="3600" b="1" dirty="0">
                <a:solidFill>
                  <a:schemeClr val="tx2"/>
                </a:solidFill>
              </a:rPr>
              <a:t>باید قادر به ردیابی اولین علایم بیماریها مثلاً زردی، رنگ پریدگی، ماتلینگ یا سیانوز باشد. اکروسیانوز طبیعی است.</a:t>
            </a:r>
          </a:p>
          <a:p>
            <a:endParaRPr lang="fa-IR" sz="3600" b="1" dirty="0">
              <a:solidFill>
                <a:schemeClr val="tx2"/>
              </a:solidFill>
            </a:endParaRPr>
          </a:p>
          <a:p>
            <a:endParaRPr lang="en-US" sz="3600" b="1" dirty="0">
              <a:solidFill>
                <a:schemeClr val="tx2"/>
              </a:solidFill>
            </a:endParaRPr>
          </a:p>
        </p:txBody>
      </p:sp>
    </p:spTree>
    <p:extLst>
      <p:ext uri="{BB962C8B-B14F-4D97-AF65-F5344CB8AC3E}">
        <p14:creationId xmlns:p14="http://schemas.microsoft.com/office/powerpoint/2010/main" val="3206056356"/>
      </p:ext>
    </p:extLst>
  </p:cSld>
  <p:clrMapOvr>
    <a:masterClrMapping/>
  </p:clrMapOvr>
  <p:transition spd="med">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122" y="0"/>
            <a:ext cx="7315200" cy="1295400"/>
          </a:xfrm>
        </p:spPr>
        <p:txBody>
          <a:bodyPr>
            <a:noAutofit/>
          </a:bodyPr>
          <a:lstStyle/>
          <a:p>
            <a:pPr algn="r"/>
            <a:r>
              <a:rPr lang="fa-IR" sz="4400" dirty="0">
                <a:solidFill>
                  <a:schemeClr val="accent1"/>
                </a:solidFill>
                <a:effectLst>
                  <a:outerShdw blurRad="38100" dist="38100" dir="2700000" algn="tl">
                    <a:srgbClr val="000000">
                      <a:alpha val="43137"/>
                    </a:srgbClr>
                  </a:outerShdw>
                </a:effectLst>
              </a:rPr>
              <a:t>اندازه گیری دور سر نوزاد</a:t>
            </a:r>
            <a:endParaRPr lang="en-US" sz="4400" dirty="0">
              <a:solidFill>
                <a:schemeClr val="accent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8212" y="1752600"/>
            <a:ext cx="8763000" cy="4411662"/>
          </a:xfrm>
        </p:spPr>
        <p:txBody>
          <a:bodyPr>
            <a:noAutofit/>
          </a:bodyPr>
          <a:lstStyle/>
          <a:p>
            <a:pPr marL="514350" indent="-514350" algn="r" rtl="1">
              <a:buFont typeface="+mj-lt"/>
              <a:buAutoNum type="arabicPeriod"/>
            </a:pPr>
            <a:r>
              <a:rPr lang="fa-IR" sz="3600" b="1" dirty="0">
                <a:solidFill>
                  <a:schemeClr val="tx2"/>
                </a:solidFill>
              </a:rPr>
              <a:t>نوزاد را در وضعیت مناسب قرار دهید.</a:t>
            </a:r>
          </a:p>
          <a:p>
            <a:pPr marL="0" indent="0" algn="r" rtl="1">
              <a:buNone/>
            </a:pPr>
            <a:r>
              <a:rPr lang="fa-IR" sz="3600" b="1" dirty="0">
                <a:solidFill>
                  <a:schemeClr val="tx2"/>
                </a:solidFill>
              </a:rPr>
              <a:t>2. متر را دور سر نوزاد به طور صحیح قرار دهید.</a:t>
            </a:r>
          </a:p>
          <a:p>
            <a:pPr marL="0" indent="0" algn="r" rtl="1">
              <a:buNone/>
            </a:pPr>
            <a:r>
              <a:rPr lang="fa-IR" sz="3600" b="1" dirty="0">
                <a:solidFill>
                  <a:schemeClr val="tx2"/>
                </a:solidFill>
              </a:rPr>
              <a:t>3. دور سر نوزاد را از بر جسته ترين نقطه پشت سر تا بر جسته ترين نقطه روي پيشاني اندازه بگيريد. (متر نواری در قسمت جلو، روي بر آمدگي ابروها تقریبا یک سانتی متر بالای پل بینی قرار گيرد، به گونه ای که از استخوان اکسیپیتال و پاریتال و فرونتال رد شود).</a:t>
            </a:r>
          </a:p>
          <a:p>
            <a:pPr marL="0" indent="0" algn="r" rtl="1">
              <a:buNone/>
            </a:pPr>
            <a:r>
              <a:rPr lang="fa-IR" sz="3600" b="1" dirty="0">
                <a:solidFill>
                  <a:schemeClr val="tx2"/>
                </a:solidFill>
              </a:rPr>
              <a:t>4. اندازه به دست آمده را بخوانيد و يادداشت نمائيد.</a:t>
            </a:r>
            <a:endParaRPr lang="en-US" sz="3600" b="1" dirty="0">
              <a:solidFill>
                <a:schemeClr val="tx2"/>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2590799" cy="23622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0023069"/>
      </p:ext>
    </p:extLst>
  </p:cSld>
  <p:clrMapOvr>
    <a:masterClrMapping/>
  </p:clrMapOvr>
  <p:transition spd="med">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1721"/>
            <a:ext cx="9220200" cy="6861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4105158"/>
      </p:ext>
    </p:extLst>
  </p:cSld>
  <p:clrMapOvr>
    <a:masterClrMapping/>
  </p:clrMapOvr>
  <p:transition spd="med">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3" y="1128713"/>
            <a:ext cx="8982075" cy="5729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80963" y="404612"/>
            <a:ext cx="7509456" cy="523220"/>
          </a:xfrm>
          <a:prstGeom prst="rect">
            <a:avLst/>
          </a:prstGeom>
          <a:noFill/>
        </p:spPr>
        <p:txBody>
          <a:bodyPr wrap="square" rtlCol="1">
            <a:spAutoFit/>
          </a:bodyPr>
          <a:lstStyle/>
          <a:p>
            <a:r>
              <a:rPr lang="en-US" sz="2800" b="1" i="1" dirty="0">
                <a:solidFill>
                  <a:schemeClr val="accent1"/>
                </a:solidFill>
                <a:effectLst>
                  <a:outerShdw blurRad="38100" dist="38100" dir="2700000" algn="tl">
                    <a:srgbClr val="000000">
                      <a:alpha val="43137"/>
                    </a:srgbClr>
                  </a:outerShdw>
                </a:effectLst>
              </a:rPr>
              <a:t>GA assessment (Ballard method)           </a:t>
            </a:r>
          </a:p>
        </p:txBody>
      </p:sp>
    </p:spTree>
    <p:extLst>
      <p:ext uri="{BB962C8B-B14F-4D97-AF65-F5344CB8AC3E}">
        <p14:creationId xmlns:p14="http://schemas.microsoft.com/office/powerpoint/2010/main" val="2236013889"/>
      </p:ext>
    </p:extLst>
  </p:cSld>
  <p:clrMapOvr>
    <a:masterClrMapping/>
  </p:clrMapOvr>
  <p:transition spd="med">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8186"/>
            <a:ext cx="9040969" cy="6239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824249" y="3220"/>
            <a:ext cx="7099479" cy="523220"/>
          </a:xfrm>
          <a:prstGeom prst="rect">
            <a:avLst/>
          </a:prstGeom>
          <a:noFill/>
        </p:spPr>
        <p:txBody>
          <a:bodyPr wrap="square" rtlCol="1">
            <a:spAutoFit/>
          </a:bodyPr>
          <a:lstStyle/>
          <a:p>
            <a:r>
              <a:rPr lang="en-US" sz="2800" b="1" i="1" dirty="0">
                <a:solidFill>
                  <a:schemeClr val="accent1"/>
                </a:solidFill>
                <a:effectLst>
                  <a:outerShdw blurRad="38100" dist="38100" dir="2700000" algn="tl">
                    <a:srgbClr val="000000">
                      <a:alpha val="43137"/>
                    </a:srgbClr>
                  </a:outerShdw>
                </a:effectLst>
              </a:rPr>
              <a:t>GA assessment (Ballard method)           </a:t>
            </a:r>
          </a:p>
        </p:txBody>
      </p:sp>
    </p:spTree>
    <p:extLst>
      <p:ext uri="{BB962C8B-B14F-4D97-AF65-F5344CB8AC3E}">
        <p14:creationId xmlns:p14="http://schemas.microsoft.com/office/powerpoint/2010/main" val="1267996540"/>
      </p:ext>
    </p:extLst>
  </p:cSld>
  <p:clrMapOvr>
    <a:masterClrMapping/>
  </p:clrMapOvr>
  <p:transition spd="med">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
            <a:ext cx="1904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0" y="1475665"/>
            <a:ext cx="3076058" cy="4524315"/>
          </a:xfrm>
          <a:prstGeom prst="rect">
            <a:avLst/>
          </a:prstGeom>
          <a:noFill/>
        </p:spPr>
        <p:txBody>
          <a:bodyPr wrap="square" rtlCol="1">
            <a:spAutoFit/>
          </a:bodyPr>
          <a:lstStyle/>
          <a:p>
            <a:r>
              <a:rPr lang="en-US" sz="3600" b="1" i="1" dirty="0">
                <a:solidFill>
                  <a:schemeClr val="accent1"/>
                </a:solidFill>
                <a:effectLst>
                  <a:outerShdw blurRad="38100" dist="38100" dir="2700000" algn="tl">
                    <a:srgbClr val="000000">
                      <a:alpha val="43137"/>
                    </a:srgbClr>
                  </a:outerShdw>
                </a:effectLst>
              </a:rPr>
              <a:t>GA assessment                      </a:t>
            </a:r>
            <a:endParaRPr lang="en-US" sz="4000" b="1" i="1" dirty="0">
              <a:solidFill>
                <a:schemeClr val="accent1"/>
              </a:solidFill>
              <a:effectLst>
                <a:outerShdw blurRad="38100" dist="38100" dir="2700000" algn="tl">
                  <a:srgbClr val="000000">
                    <a:alpha val="43137"/>
                  </a:srgbClr>
                </a:outerShdw>
              </a:effectLst>
            </a:endParaRPr>
          </a:p>
          <a:p>
            <a:endParaRPr lang="en-US" sz="3600" b="1" i="1" dirty="0">
              <a:solidFill>
                <a:schemeClr val="accent1"/>
              </a:solidFill>
              <a:effectLst>
                <a:outerShdw blurRad="38100" dist="38100" dir="2700000" algn="tl">
                  <a:srgbClr val="000000">
                    <a:alpha val="43137"/>
                  </a:srgbClr>
                </a:outerShdw>
              </a:effectLst>
            </a:endParaRPr>
          </a:p>
          <a:p>
            <a:r>
              <a:rPr lang="en-US" sz="3600" b="1" i="1" dirty="0">
                <a:solidFill>
                  <a:schemeClr val="accent1"/>
                </a:solidFill>
                <a:effectLst>
                  <a:outerShdw blurRad="38100" dist="38100" dir="2700000" algn="tl">
                    <a:srgbClr val="000000">
                      <a:alpha val="43137"/>
                    </a:srgbClr>
                  </a:outerShdw>
                </a:effectLst>
              </a:rPr>
              <a:t>                      </a:t>
            </a:r>
          </a:p>
          <a:p>
            <a:r>
              <a:rPr lang="en-US" sz="3600" b="1" i="1" dirty="0">
                <a:solidFill>
                  <a:schemeClr val="accent1"/>
                </a:solidFill>
                <a:effectLst>
                  <a:outerShdw blurRad="38100" dist="38100" dir="2700000" algn="tl">
                    <a:srgbClr val="000000">
                      <a:alpha val="43137"/>
                    </a:srgbClr>
                  </a:outerShdw>
                </a:effectLst>
              </a:rPr>
              <a:t>(Ballard method)                    </a:t>
            </a:r>
          </a:p>
        </p:txBody>
      </p:sp>
    </p:spTree>
    <p:extLst>
      <p:ext uri="{BB962C8B-B14F-4D97-AF65-F5344CB8AC3E}">
        <p14:creationId xmlns:p14="http://schemas.microsoft.com/office/powerpoint/2010/main" val="2477246355"/>
      </p:ext>
    </p:extLst>
  </p:cSld>
  <p:clrMapOvr>
    <a:masterClrMapping/>
  </p:clrMapOvr>
  <p:transition spd="med">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6"/>
            <a:ext cx="7239000" cy="1295400"/>
          </a:xfrm>
        </p:spPr>
        <p:txBody>
          <a:bodyPr/>
          <a:lstStyle/>
          <a:p>
            <a:pPr algn="r"/>
            <a:r>
              <a:rPr lang="fa-IR" sz="4800" dirty="0">
                <a:solidFill>
                  <a:schemeClr val="accent1"/>
                </a:solidFill>
                <a:effectLst>
                  <a:outerShdw blurRad="38100" dist="38100" dir="2700000" algn="tl">
                    <a:srgbClr val="000000">
                      <a:alpha val="43137"/>
                    </a:srgbClr>
                  </a:outerShdw>
                </a:effectLst>
              </a:rPr>
              <a:t>سنجش دمای بدن نوزاد...</a:t>
            </a:r>
            <a:endParaRPr lang="en-US" sz="4800" dirty="0">
              <a:solidFill>
                <a:schemeClr val="accent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1684338"/>
            <a:ext cx="9067800" cy="4411662"/>
          </a:xfrm>
        </p:spPr>
        <p:txBody>
          <a:bodyPr>
            <a:noAutofit/>
          </a:bodyPr>
          <a:lstStyle/>
          <a:p>
            <a:pPr marL="0" indent="0" algn="r" rtl="1">
              <a:buNone/>
            </a:pPr>
            <a:r>
              <a:rPr lang="fa-IR" sz="3200" b="1" dirty="0">
                <a:solidFill>
                  <a:schemeClr val="tx2"/>
                </a:solidFill>
              </a:rPr>
              <a:t>1. </a:t>
            </a:r>
            <a:r>
              <a:rPr lang="fa-IR" sz="3200" b="1" dirty="0">
                <a:solidFill>
                  <a:schemeClr val="accent6"/>
                </a:solidFill>
              </a:rPr>
              <a:t>دماسنج جيوه اي</a:t>
            </a:r>
            <a:r>
              <a:rPr lang="fa-IR" sz="3200" b="1" dirty="0">
                <a:solidFill>
                  <a:schemeClr val="tx2"/>
                </a:solidFill>
              </a:rPr>
              <a:t>: پس از پایین آوردن جیوه تا حد 35 درجه، در حفره زير بغل قرار داده، بازو را به پهلوی وی با فشارملایم ثابت نگه داشته و بعد از 5 دقیقه خوانده شود.</a:t>
            </a:r>
          </a:p>
          <a:p>
            <a:pPr marL="0" indent="0" algn="r" rtl="1">
              <a:buNone/>
            </a:pPr>
            <a:r>
              <a:rPr lang="fa-IR" sz="3200" b="1" dirty="0">
                <a:solidFill>
                  <a:schemeClr val="tx2"/>
                </a:solidFill>
              </a:rPr>
              <a:t>2.</a:t>
            </a:r>
            <a:r>
              <a:rPr lang="fa-IR" sz="3200" b="1" dirty="0">
                <a:solidFill>
                  <a:schemeClr val="accent6"/>
                </a:solidFill>
              </a:rPr>
              <a:t> دماسنج ديجيتال</a:t>
            </a:r>
            <a:r>
              <a:rPr lang="fa-IR" sz="3200" b="1" dirty="0">
                <a:solidFill>
                  <a:schemeClr val="tx2"/>
                </a:solidFill>
              </a:rPr>
              <a:t>: به مدت 5 دقيقه در حفره زير بغل قرار داده می شود. دماسنج دیجیتال ایمنی بیشتری دارد، دما را با دقت مناسب نشان می دهد و برای تشخیص هیپوترمی مناسب تر است.</a:t>
            </a:r>
          </a:p>
          <a:p>
            <a:pPr marL="0" indent="0" algn="r" rtl="1">
              <a:buNone/>
            </a:pPr>
            <a:r>
              <a:rPr lang="fa-IR" sz="3200" b="1" dirty="0">
                <a:solidFill>
                  <a:schemeClr val="tx2"/>
                </a:solidFill>
              </a:rPr>
              <a:t>3. </a:t>
            </a:r>
            <a:r>
              <a:rPr lang="fa-IR" sz="3200" b="1" dirty="0">
                <a:solidFill>
                  <a:schemeClr val="accent2"/>
                </a:solidFill>
              </a:rPr>
              <a:t>دماسنج الكتریكي</a:t>
            </a:r>
            <a:r>
              <a:rPr lang="fa-IR" sz="3200" b="1" dirty="0">
                <a:solidFill>
                  <a:schemeClr val="tx2"/>
                </a:solidFill>
              </a:rPr>
              <a:t>: در صورت قرار دادن نوزاد به طور مداوم در زیر گرم کننده تابشی مورد استفاده قرار می گیرد. دماسنج الکتریکی امکان پایش مداوم دمای بدن را می دهد و در نوزاد بیمار یا در معرض خطر کاربرد دارد.</a:t>
            </a:r>
            <a:endParaRPr lang="en-US" sz="3200" b="1" dirty="0">
              <a:solidFill>
                <a:schemeClr val="tx2"/>
              </a:solidFill>
            </a:endParaRPr>
          </a:p>
        </p:txBody>
      </p:sp>
    </p:spTree>
    <p:extLst>
      <p:ext uri="{BB962C8B-B14F-4D97-AF65-F5344CB8AC3E}">
        <p14:creationId xmlns:p14="http://schemas.microsoft.com/office/powerpoint/2010/main" val="4235094973"/>
      </p:ext>
    </p:extLst>
  </p:cSld>
  <p:clrMapOvr>
    <a:masterClrMapping/>
  </p:clrMapOvr>
  <p:transition spd="med">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239000" cy="1295400"/>
          </a:xfrm>
        </p:spPr>
        <p:txBody>
          <a:bodyPr/>
          <a:lstStyle/>
          <a:p>
            <a:pPr algn="r"/>
            <a:r>
              <a:rPr lang="fa-IR" sz="4800" dirty="0">
                <a:solidFill>
                  <a:schemeClr val="accent1"/>
                </a:solidFill>
                <a:effectLst>
                  <a:outerShdw blurRad="38100" dist="38100" dir="2700000" algn="tl">
                    <a:srgbClr val="000000">
                      <a:alpha val="43137"/>
                    </a:srgbClr>
                  </a:outerShdw>
                </a:effectLst>
              </a:rPr>
              <a:t>سنجش دمای بدن نوزاد...</a:t>
            </a:r>
            <a:endParaRPr lang="en-US" sz="4400" dirty="0"/>
          </a:p>
        </p:txBody>
      </p:sp>
      <p:sp>
        <p:nvSpPr>
          <p:cNvPr id="3" name="Content Placeholder 2"/>
          <p:cNvSpPr>
            <a:spLocks noGrp="1"/>
          </p:cNvSpPr>
          <p:nvPr>
            <p:ph idx="1"/>
          </p:nvPr>
        </p:nvSpPr>
        <p:spPr>
          <a:xfrm>
            <a:off x="228600" y="1719263"/>
            <a:ext cx="8839200" cy="4411662"/>
          </a:xfrm>
        </p:spPr>
        <p:txBody>
          <a:bodyPr>
            <a:noAutofit/>
          </a:bodyPr>
          <a:lstStyle/>
          <a:p>
            <a:pPr algn="r" rtl="1"/>
            <a:r>
              <a:rPr lang="fa-IR" sz="3600" b="1" dirty="0">
                <a:solidFill>
                  <a:schemeClr val="tx2"/>
                </a:solidFill>
              </a:rPr>
              <a:t>سنجش روتین دمای بدن نوزاد </a:t>
            </a:r>
            <a:r>
              <a:rPr lang="fa-IR" sz="3600" b="1" dirty="0">
                <a:solidFill>
                  <a:schemeClr val="accent6"/>
                </a:solidFill>
              </a:rPr>
              <a:t>از طریق مقعد </a:t>
            </a:r>
            <a:r>
              <a:rPr lang="fa-IR" sz="3600" b="1" dirty="0">
                <a:solidFill>
                  <a:schemeClr val="tx2"/>
                </a:solidFill>
              </a:rPr>
              <a:t>توصیه نمی شود. ولی زمانی که هیپوترمی را درمان می کنیم، سنجش دما باید از راه مقعد انجام گیرد. در این صورت نوک دماسنج تا عمق حدود 2 سانتیمتر در مقعد نوزاد فرو برده 3 دقیقه نگه داشته شود.</a:t>
            </a:r>
          </a:p>
          <a:p>
            <a:pPr algn="r" rtl="1"/>
            <a:r>
              <a:rPr lang="fa-IR" sz="3600" b="1" dirty="0">
                <a:solidFill>
                  <a:schemeClr val="tx2"/>
                </a:solidFill>
              </a:rPr>
              <a:t>دمای بدن نوزاد سالم با وزن </a:t>
            </a:r>
            <a:r>
              <a:rPr lang="fa-IR" sz="3600" b="1" dirty="0">
                <a:solidFill>
                  <a:schemeClr val="accent6"/>
                </a:solidFill>
              </a:rPr>
              <a:t>بالای 2000 گرم، حداقل یک بار </a:t>
            </a:r>
            <a:r>
              <a:rPr lang="fa-IR" sz="3600" b="1" dirty="0">
                <a:solidFill>
                  <a:schemeClr val="tx2"/>
                </a:solidFill>
              </a:rPr>
              <a:t>با دماسنج اندازه گیری شود. در صورت طبیعی بودن، دردفعات بعدی، کنترل دمای بدن با لمس دست ها و پاها قابل انجام است.</a:t>
            </a:r>
            <a:endParaRPr lang="en-US" sz="3600" b="1" dirty="0">
              <a:solidFill>
                <a:schemeClr val="tx2"/>
              </a:solidFill>
            </a:endParaRPr>
          </a:p>
        </p:txBody>
      </p:sp>
    </p:spTree>
    <p:extLst>
      <p:ext uri="{BB962C8B-B14F-4D97-AF65-F5344CB8AC3E}">
        <p14:creationId xmlns:p14="http://schemas.microsoft.com/office/powerpoint/2010/main" val="1138550219"/>
      </p:ext>
    </p:extLst>
  </p:cSld>
  <p:clrMapOvr>
    <a:masterClrMapping/>
  </p:clrMapOvr>
  <p:transition spd="med">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239000" cy="1295400"/>
          </a:xfrm>
        </p:spPr>
        <p:txBody>
          <a:bodyPr/>
          <a:lstStyle/>
          <a:p>
            <a:pPr algn="r"/>
            <a:r>
              <a:rPr lang="fa-IR" sz="4800" dirty="0">
                <a:solidFill>
                  <a:schemeClr val="accent1"/>
                </a:solidFill>
                <a:effectLst>
                  <a:outerShdw blurRad="38100" dist="38100" dir="2700000" algn="tl">
                    <a:srgbClr val="000000">
                      <a:alpha val="43137"/>
                    </a:srgbClr>
                  </a:outerShdw>
                </a:effectLst>
              </a:rPr>
              <a:t>سنجش دمای بدن نوزاد...</a:t>
            </a:r>
            <a:endParaRPr lang="en-US" sz="4400" dirty="0"/>
          </a:p>
        </p:txBody>
      </p:sp>
      <p:pic>
        <p:nvPicPr>
          <p:cNvPr id="4" name="Content Placeholder 3"/>
          <p:cNvPicPr>
            <a:picLocks noGrp="1" noChangeAspect="1"/>
          </p:cNvPicPr>
          <p:nvPr>
            <p:ph idx="1"/>
          </p:nvPr>
        </p:nvPicPr>
        <p:blipFill>
          <a:blip r:embed="rId2"/>
          <a:stretch>
            <a:fillRect/>
          </a:stretch>
        </p:blipFill>
        <p:spPr>
          <a:xfrm>
            <a:off x="89177" y="1719262"/>
            <a:ext cx="8908176" cy="4986338"/>
          </a:xfrm>
          <a:prstGeom prst="rect">
            <a:avLst/>
          </a:prstGeom>
        </p:spPr>
      </p:pic>
    </p:spTree>
    <p:extLst>
      <p:ext uri="{BB962C8B-B14F-4D97-AF65-F5344CB8AC3E}">
        <p14:creationId xmlns:p14="http://schemas.microsoft.com/office/powerpoint/2010/main" val="3039136708"/>
      </p:ext>
    </p:extLst>
  </p:cSld>
  <p:clrMapOvr>
    <a:masterClrMapping/>
  </p:clrMapOvr>
  <p:transition spd="med">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315200" cy="1295400"/>
          </a:xfrm>
        </p:spPr>
        <p:txBody>
          <a:bodyPr/>
          <a:lstStyle/>
          <a:p>
            <a:pPr algn="r"/>
            <a:r>
              <a:rPr lang="fa-IR" sz="4800" dirty="0">
                <a:solidFill>
                  <a:srgbClr val="CCCC00"/>
                </a:solidFill>
                <a:effectLst>
                  <a:outerShdw blurRad="38100" dist="38100" dir="2700000" algn="tl">
                    <a:srgbClr val="000000">
                      <a:alpha val="43137"/>
                    </a:srgbClr>
                  </a:outerShdw>
                </a:effectLst>
              </a:rPr>
              <a:t>سنجش دمای بدن نوزاد</a:t>
            </a:r>
            <a:endParaRPr lang="en-US" dirty="0"/>
          </a:p>
        </p:txBody>
      </p:sp>
      <p:sp>
        <p:nvSpPr>
          <p:cNvPr id="3" name="Content Placeholder 2"/>
          <p:cNvSpPr>
            <a:spLocks noGrp="1"/>
          </p:cNvSpPr>
          <p:nvPr>
            <p:ph idx="1"/>
          </p:nvPr>
        </p:nvSpPr>
        <p:spPr>
          <a:xfrm>
            <a:off x="152400" y="2057400"/>
            <a:ext cx="8763000" cy="4411662"/>
          </a:xfrm>
        </p:spPr>
        <p:txBody>
          <a:bodyPr>
            <a:noAutofit/>
          </a:bodyPr>
          <a:lstStyle/>
          <a:p>
            <a:pPr algn="r" rtl="1"/>
            <a:r>
              <a:rPr lang="fa-IR" sz="3600" b="1" dirty="0">
                <a:solidFill>
                  <a:schemeClr val="tx2"/>
                </a:solidFill>
              </a:rPr>
              <a:t>در صورت شک به </a:t>
            </a:r>
            <a:r>
              <a:rPr lang="fa-IR" sz="3600" b="1" dirty="0">
                <a:solidFill>
                  <a:schemeClr val="accent6"/>
                </a:solidFill>
              </a:rPr>
              <a:t>هیپوترمی</a:t>
            </a:r>
            <a:r>
              <a:rPr lang="fa-IR" sz="3600" b="1" dirty="0">
                <a:solidFill>
                  <a:schemeClr val="tx2"/>
                </a:solidFill>
              </a:rPr>
              <a:t> دمای بدن نوزاد باید از طریق مقعد مجددا اندازه گیری شود. ضمن درمان هیپوترمی استفاده از دماسنجی که درجات زیر 35 درجه سانتی گراد را اندازه گیری کند، ارجح است.</a:t>
            </a:r>
          </a:p>
          <a:p>
            <a:pPr algn="r" rtl="1"/>
            <a:r>
              <a:rPr lang="fa-IR" sz="3600" b="1" dirty="0">
                <a:solidFill>
                  <a:schemeClr val="tx2"/>
                </a:solidFill>
              </a:rPr>
              <a:t>ضمن دوباره گرم کردن یک نوزاد هیپوترم، سنجش دما تا رسیدن به دمای طبیعی، </a:t>
            </a:r>
            <a:r>
              <a:rPr lang="fa-IR" sz="3600" b="1" dirty="0">
                <a:solidFill>
                  <a:schemeClr val="accent6"/>
                </a:solidFill>
              </a:rPr>
              <a:t>از طریق مقعد</a:t>
            </a:r>
            <a:r>
              <a:rPr lang="fa-IR" sz="3600" b="1" dirty="0">
                <a:solidFill>
                  <a:schemeClr val="tx2"/>
                </a:solidFill>
              </a:rPr>
              <a:t> انجام پذیر است، زیرا در حین درمان دمای پوست از دمای مرکزی بالاتر است.</a:t>
            </a:r>
            <a:endParaRPr lang="en-US" sz="3600" b="1" dirty="0">
              <a:solidFill>
                <a:schemeClr val="tx2"/>
              </a:solidFill>
            </a:endParaRPr>
          </a:p>
        </p:txBody>
      </p:sp>
    </p:spTree>
    <p:extLst>
      <p:ext uri="{BB962C8B-B14F-4D97-AF65-F5344CB8AC3E}">
        <p14:creationId xmlns:p14="http://schemas.microsoft.com/office/powerpoint/2010/main" val="154336571"/>
      </p:ext>
    </p:extLst>
  </p:cSld>
  <p:clrMapOvr>
    <a:masterClrMapping/>
  </p:clrMapOvr>
  <p:transition spd="med">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239000" cy="1295400"/>
          </a:xfrm>
        </p:spPr>
        <p:txBody>
          <a:bodyPr/>
          <a:lstStyle/>
          <a:p>
            <a:pPr algn="r"/>
            <a:r>
              <a:rPr lang="fa-IR" sz="4400" dirty="0">
                <a:solidFill>
                  <a:schemeClr val="accent1"/>
                </a:solidFill>
                <a:effectLst>
                  <a:outerShdw blurRad="38100" dist="38100" dir="2700000" algn="tl">
                    <a:srgbClr val="000000">
                      <a:alpha val="43137"/>
                    </a:srgbClr>
                  </a:outerShdw>
                </a:effectLst>
              </a:rPr>
              <a:t>شمارش ضربان قلب/ نبض نوزاد </a:t>
            </a:r>
            <a:endParaRPr lang="en-US" sz="4400" dirty="0">
              <a:solidFill>
                <a:schemeClr val="accent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93183" y="2118508"/>
            <a:ext cx="8950817" cy="4411662"/>
          </a:xfrm>
        </p:spPr>
        <p:txBody>
          <a:bodyPr/>
          <a:lstStyle/>
          <a:p>
            <a:pPr algn="r" rtl="1"/>
            <a:r>
              <a:rPr lang="fa-IR" sz="4000" b="1" dirty="0">
                <a:solidFill>
                  <a:schemeClr val="tx2"/>
                </a:solidFill>
              </a:rPr>
              <a:t>حداقل یک بار در 60 ثانیه کامل شمارش می شود.</a:t>
            </a:r>
          </a:p>
          <a:p>
            <a:pPr algn="r" rtl="1"/>
            <a:r>
              <a:rPr lang="fa-IR" sz="4000" b="1" dirty="0">
                <a:solidFill>
                  <a:schemeClr val="tx2"/>
                </a:solidFill>
              </a:rPr>
              <a:t>سپس در صورت ریتم منظم، شمارش ضربان قلب یا نبض طی 6 ثانیه اندازه گیری می شود و در ده ضرب می شود.</a:t>
            </a:r>
            <a:endParaRPr lang="en-US" sz="4000" b="1" dirty="0">
              <a:solidFill>
                <a:schemeClr val="tx2"/>
              </a:solidFill>
            </a:endParaRPr>
          </a:p>
        </p:txBody>
      </p:sp>
    </p:spTree>
    <p:extLst>
      <p:ext uri="{BB962C8B-B14F-4D97-AF65-F5344CB8AC3E}">
        <p14:creationId xmlns:p14="http://schemas.microsoft.com/office/powerpoint/2010/main" val="1965592128"/>
      </p:ext>
    </p:extLst>
  </p:cSld>
  <p:clrMapOvr>
    <a:masterClrMapping/>
  </p:clrMapOvr>
  <p:transition spd="med">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4800" dirty="0">
                <a:solidFill>
                  <a:schemeClr val="accent1"/>
                </a:solidFill>
                <a:effectLst>
                  <a:outerShdw blurRad="38100" dist="38100" dir="2700000" algn="tl">
                    <a:srgbClr val="000000">
                      <a:alpha val="43137"/>
                    </a:srgbClr>
                  </a:outerShdw>
                </a:effectLst>
              </a:rPr>
              <a:t>معاینه نوزاد</a:t>
            </a:r>
            <a:endParaRPr lang="en-US" sz="4800" dirty="0">
              <a:solidFill>
                <a:schemeClr val="accent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719263"/>
            <a:ext cx="8686800" cy="4411662"/>
          </a:xfrm>
        </p:spPr>
        <p:txBody>
          <a:bodyPr/>
          <a:lstStyle/>
          <a:p>
            <a:r>
              <a:rPr lang="fa-IR" sz="3600" b="1" dirty="0">
                <a:solidFill>
                  <a:schemeClr val="tx2"/>
                </a:solidFill>
              </a:rPr>
              <a:t>معاینه باید با توجه به اختلالات ساختاری و تکاملی  ناهنجاری ها انجام شود:</a:t>
            </a:r>
          </a:p>
          <a:p>
            <a:r>
              <a:rPr lang="fa-IR" sz="3600" b="1" dirty="0">
                <a:solidFill>
                  <a:schemeClr val="tx2"/>
                </a:solidFill>
              </a:rPr>
              <a:t> حدود 15 تا 20 % نوزادان دارای حداقل یک ناهنجاری مینور هستند</a:t>
            </a:r>
          </a:p>
          <a:p>
            <a:endParaRPr lang="fa-IR" sz="3600" b="1" dirty="0">
              <a:solidFill>
                <a:schemeClr val="tx2"/>
              </a:solidFill>
            </a:endParaRPr>
          </a:p>
          <a:p>
            <a:r>
              <a:rPr lang="fa-IR" sz="3600" b="1" dirty="0">
                <a:solidFill>
                  <a:schemeClr val="tx2"/>
                </a:solidFill>
              </a:rPr>
              <a:t> حدود 3% از این گروه احتمال دارا بودن یک ناهنجاری مهلک را دارند: برای مثال همراهی ناهنجاری اندام ها یا انگشتان با ناهنجاری های قلبی</a:t>
            </a:r>
          </a:p>
          <a:p>
            <a:endParaRPr lang="en-US" sz="3600" b="1" dirty="0">
              <a:solidFill>
                <a:schemeClr val="tx2"/>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357" y="115256"/>
            <a:ext cx="2186081" cy="1745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450976"/>
            <a:ext cx="1867437" cy="1932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6528119"/>
      </p:ext>
    </p:extLst>
  </p:cSld>
  <p:clrMapOvr>
    <a:masterClrMapping/>
  </p:clrMapOvr>
  <p:transition spd="med">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239000" cy="1295400"/>
          </a:xfrm>
        </p:spPr>
        <p:txBody>
          <a:bodyPr/>
          <a:lstStyle/>
          <a:p>
            <a:pPr algn="r"/>
            <a:r>
              <a:rPr lang="fa-IR" sz="4800" dirty="0">
                <a:solidFill>
                  <a:schemeClr val="accent1"/>
                </a:solidFill>
                <a:effectLst>
                  <a:outerShdw blurRad="38100" dist="38100" dir="2700000" algn="tl">
                    <a:srgbClr val="000000">
                      <a:alpha val="43137"/>
                    </a:srgbClr>
                  </a:outerShdw>
                </a:effectLst>
              </a:rPr>
              <a:t>شمارش تنفس نوزاد </a:t>
            </a:r>
            <a:endParaRPr lang="en-US" sz="4800" dirty="0">
              <a:solidFill>
                <a:schemeClr val="accent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algn="r" rtl="1"/>
            <a:endParaRPr lang="fa-IR" sz="4000" b="1" dirty="0">
              <a:solidFill>
                <a:schemeClr val="tx2"/>
              </a:solidFill>
            </a:endParaRPr>
          </a:p>
          <a:p>
            <a:pPr algn="r" rtl="1"/>
            <a:r>
              <a:rPr lang="fa-IR" sz="4000" b="1" dirty="0">
                <a:solidFill>
                  <a:schemeClr val="tx2"/>
                </a:solidFill>
              </a:rPr>
              <a:t>شمارش تعداد تنفس طی یک دقیقه کامل با مشاهده حرکات تنفسی نوزاد یا قرار دادن دست بر روی شکم وی انجام می شود.</a:t>
            </a:r>
            <a:endParaRPr lang="en-US" sz="4000" b="1" dirty="0">
              <a:solidFill>
                <a:schemeClr val="tx2"/>
              </a:solidFill>
            </a:endParaRPr>
          </a:p>
        </p:txBody>
      </p:sp>
    </p:spTree>
    <p:extLst>
      <p:ext uri="{BB962C8B-B14F-4D97-AF65-F5344CB8AC3E}">
        <p14:creationId xmlns:p14="http://schemas.microsoft.com/office/powerpoint/2010/main" val="1580378014"/>
      </p:ext>
    </p:extLst>
  </p:cSld>
  <p:clrMapOvr>
    <a:masterClrMapping/>
  </p:clrMapOvr>
  <p:transition spd="med">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239000" cy="1295400"/>
          </a:xfrm>
        </p:spPr>
        <p:txBody>
          <a:bodyPr/>
          <a:lstStyle/>
          <a:p>
            <a:pPr algn="r"/>
            <a:r>
              <a:rPr lang="fa-IR" sz="4800" dirty="0">
                <a:solidFill>
                  <a:schemeClr val="accent1"/>
                </a:solidFill>
                <a:effectLst>
                  <a:outerShdw blurRad="38100" dist="38100" dir="2700000" algn="tl">
                    <a:srgbClr val="000000">
                      <a:alpha val="43137"/>
                    </a:srgbClr>
                  </a:outerShdw>
                </a:effectLst>
              </a:rPr>
              <a:t>ارزیابی پرفوزیون محیطی نوزاد </a:t>
            </a:r>
            <a:endParaRPr lang="en-US" sz="4800" dirty="0">
              <a:solidFill>
                <a:schemeClr val="accent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2400" y="1905000"/>
            <a:ext cx="8915400" cy="4411662"/>
          </a:xfrm>
        </p:spPr>
        <p:txBody>
          <a:bodyPr>
            <a:noAutofit/>
          </a:bodyPr>
          <a:lstStyle/>
          <a:p>
            <a:pPr algn="r" rtl="1"/>
            <a:r>
              <a:rPr lang="fa-IR" sz="3600" b="1" dirty="0">
                <a:solidFill>
                  <a:schemeClr val="tx2"/>
                </a:solidFill>
              </a:rPr>
              <a:t>کاهش پرفوزیون محیطی با </a:t>
            </a:r>
            <a:r>
              <a:rPr lang="en-US" sz="3600" b="1" dirty="0">
                <a:solidFill>
                  <a:schemeClr val="accent6"/>
                </a:solidFill>
              </a:rPr>
              <a:t>mottling</a:t>
            </a:r>
            <a:r>
              <a:rPr lang="fa-IR" sz="3600" b="1" dirty="0">
                <a:solidFill>
                  <a:schemeClr val="tx2"/>
                </a:solidFill>
              </a:rPr>
              <a:t> (شبکه ای شدن پوست)، </a:t>
            </a:r>
            <a:r>
              <a:rPr lang="fa-IR" sz="3600" b="1" dirty="0">
                <a:solidFill>
                  <a:schemeClr val="accent6"/>
                </a:solidFill>
              </a:rPr>
              <a:t>انتهای سرد و رنگ پریدگی </a:t>
            </a:r>
            <a:r>
              <a:rPr lang="fa-IR" sz="3600" b="1" dirty="0">
                <a:solidFill>
                  <a:schemeClr val="tx2"/>
                </a:solidFill>
              </a:rPr>
              <a:t>مشخص می شود. </a:t>
            </a:r>
          </a:p>
          <a:p>
            <a:pPr algn="r" rtl="1"/>
            <a:r>
              <a:rPr lang="fa-IR" sz="3600" b="1" dirty="0">
                <a:solidFill>
                  <a:schemeClr val="tx2"/>
                </a:solidFill>
              </a:rPr>
              <a:t>برای نوزادان در معرض خطر زمان دوباره پرشدن مویرگی </a:t>
            </a:r>
            <a:r>
              <a:rPr lang="fa-IR" sz="3600" b="1" dirty="0">
                <a:solidFill>
                  <a:schemeClr val="accent6"/>
                </a:solidFill>
              </a:rPr>
              <a:t>(</a:t>
            </a:r>
            <a:r>
              <a:rPr lang="en-US" sz="3600" b="1" dirty="0">
                <a:solidFill>
                  <a:schemeClr val="accent6"/>
                </a:solidFill>
              </a:rPr>
              <a:t>Capillary Refilling Time</a:t>
            </a:r>
            <a:r>
              <a:rPr lang="fa-IR" sz="3600" b="1" dirty="0">
                <a:solidFill>
                  <a:schemeClr val="accent6"/>
                </a:solidFill>
              </a:rPr>
              <a:t>) </a:t>
            </a:r>
            <a:r>
              <a:rPr lang="fa-IR" sz="3600" b="1" dirty="0">
                <a:solidFill>
                  <a:schemeClr val="tx2"/>
                </a:solidFill>
              </a:rPr>
              <a:t>به وسیله فشار بر روی پوست ساق پای نوزاد به منظور تخلیه موضعی موقت خون انجام می شود.</a:t>
            </a:r>
          </a:p>
          <a:p>
            <a:pPr algn="r" rtl="1"/>
            <a:r>
              <a:rPr lang="fa-IR" sz="3600" b="1" dirty="0">
                <a:solidFill>
                  <a:schemeClr val="tx2"/>
                </a:solidFill>
              </a:rPr>
              <a:t> زمان طبیعی دوباره پر شدن مویرگ ها </a:t>
            </a:r>
            <a:r>
              <a:rPr lang="fa-IR" sz="3600" b="1" dirty="0">
                <a:solidFill>
                  <a:schemeClr val="accent6"/>
                </a:solidFill>
              </a:rPr>
              <a:t>سه ثانیه یا</a:t>
            </a:r>
            <a:r>
              <a:rPr lang="fa-IR" sz="3600" b="1" dirty="0">
                <a:solidFill>
                  <a:schemeClr val="tx2"/>
                </a:solidFill>
              </a:rPr>
              <a:t> </a:t>
            </a:r>
            <a:r>
              <a:rPr lang="fa-IR" sz="3600" b="1" dirty="0">
                <a:solidFill>
                  <a:schemeClr val="accent6"/>
                </a:solidFill>
              </a:rPr>
              <a:t>کمتر</a:t>
            </a:r>
            <a:r>
              <a:rPr lang="fa-IR" sz="3600" b="1" dirty="0">
                <a:solidFill>
                  <a:schemeClr val="tx2"/>
                </a:solidFill>
              </a:rPr>
              <a:t> است.</a:t>
            </a:r>
            <a:endParaRPr lang="en-US" sz="3600" b="1" dirty="0">
              <a:solidFill>
                <a:schemeClr val="tx2"/>
              </a:solidFill>
            </a:endParaRPr>
          </a:p>
        </p:txBody>
      </p:sp>
    </p:spTree>
    <p:extLst>
      <p:ext uri="{BB962C8B-B14F-4D97-AF65-F5344CB8AC3E}">
        <p14:creationId xmlns:p14="http://schemas.microsoft.com/office/powerpoint/2010/main" val="2444427768"/>
      </p:ext>
    </p:extLst>
  </p:cSld>
  <p:clrMapOvr>
    <a:masterClrMapping/>
  </p:clrMapOvr>
  <p:transition spd="med">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162800" cy="1295400"/>
          </a:xfrm>
        </p:spPr>
        <p:txBody>
          <a:bodyPr/>
          <a:lstStyle/>
          <a:p>
            <a:pPr algn="r"/>
            <a:r>
              <a:rPr lang="fa-IR" sz="4800" dirty="0">
                <a:solidFill>
                  <a:schemeClr val="accent1"/>
                </a:solidFill>
                <a:effectLst>
                  <a:outerShdw blurRad="38100" dist="38100" dir="2700000" algn="tl">
                    <a:srgbClr val="000000">
                      <a:alpha val="43137"/>
                    </a:srgbClr>
                  </a:outerShdw>
                </a:effectLst>
              </a:rPr>
              <a:t>علایم خطر در معاینه نوزاد</a:t>
            </a:r>
            <a:endParaRPr lang="en-US" sz="4800" dirty="0">
              <a:solidFill>
                <a:schemeClr val="accent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1417638"/>
            <a:ext cx="9067800" cy="4411662"/>
          </a:xfrm>
        </p:spPr>
        <p:txBody>
          <a:bodyPr>
            <a:noAutofit/>
          </a:bodyPr>
          <a:lstStyle/>
          <a:p>
            <a:pPr marL="0" indent="0" algn="r" rtl="1">
              <a:buNone/>
            </a:pPr>
            <a:endParaRPr lang="fa-IR" sz="2800" b="1" dirty="0">
              <a:solidFill>
                <a:schemeClr val="tx2"/>
              </a:solidFill>
            </a:endParaRPr>
          </a:p>
          <a:p>
            <a:pPr algn="r" rtl="1"/>
            <a:r>
              <a:rPr lang="fa-IR" sz="2800" b="1" dirty="0">
                <a:solidFill>
                  <a:schemeClr val="tx2"/>
                </a:solidFill>
              </a:rPr>
              <a:t>تاکی پنه: </a:t>
            </a:r>
            <a:r>
              <a:rPr lang="fa-IR" sz="2800" b="1" cap="all" dirty="0">
                <a:solidFill>
                  <a:schemeClr val="tx2"/>
                </a:solidFill>
              </a:rPr>
              <a:t>تنفس بیش از</a:t>
            </a:r>
            <a:r>
              <a:rPr lang="fa-IR" sz="2800" b="1" dirty="0">
                <a:solidFill>
                  <a:schemeClr val="tx2"/>
                </a:solidFill>
              </a:rPr>
              <a:t>  60 در دقیقه </a:t>
            </a:r>
          </a:p>
          <a:p>
            <a:pPr algn="r" rtl="1"/>
            <a:r>
              <a:rPr lang="fa-IR" sz="2800" b="1" dirty="0">
                <a:solidFill>
                  <a:schemeClr val="tx2"/>
                </a:solidFill>
              </a:rPr>
              <a:t>برادی پنه: تنفس کمتر از 30 در دقیقه</a:t>
            </a:r>
          </a:p>
          <a:p>
            <a:pPr algn="r" rtl="1"/>
            <a:r>
              <a:rPr lang="fa-IR" sz="2800" b="1" dirty="0">
                <a:solidFill>
                  <a:schemeClr val="tx2"/>
                </a:solidFill>
              </a:rPr>
              <a:t>ناله، زنش پره های بینی یا رترکشن پس از ساعت دوم عمر</a:t>
            </a:r>
          </a:p>
          <a:p>
            <a:pPr algn="r" rtl="1"/>
            <a:r>
              <a:rPr lang="fa-IR" sz="2800" b="1" dirty="0">
                <a:solidFill>
                  <a:schemeClr val="tx2"/>
                </a:solidFill>
              </a:rPr>
              <a:t>سیانوز مرکزی پس از ده دقیقه اول عمر</a:t>
            </a:r>
          </a:p>
          <a:p>
            <a:pPr algn="r" rtl="1"/>
            <a:r>
              <a:rPr lang="fa-IR" sz="2800" b="1" dirty="0">
                <a:solidFill>
                  <a:schemeClr val="tx2"/>
                </a:solidFill>
              </a:rPr>
              <a:t>بی اشتهایی، بی حالی و ناتوانی در مکیدن</a:t>
            </a:r>
          </a:p>
          <a:p>
            <a:pPr algn="r" rtl="1"/>
            <a:r>
              <a:rPr lang="fa-IR" sz="2800" b="1" dirty="0">
                <a:solidFill>
                  <a:schemeClr val="tx2"/>
                </a:solidFill>
              </a:rPr>
              <a:t>خواب آلودگی غیرطبیعی</a:t>
            </a:r>
          </a:p>
          <a:p>
            <a:pPr algn="r" rtl="1"/>
            <a:r>
              <a:rPr lang="fa-IR" sz="2800" b="1" dirty="0">
                <a:solidFill>
                  <a:schemeClr val="tx2"/>
                </a:solidFill>
              </a:rPr>
              <a:t>هیپوتونی یا هیپرتونی شدید</a:t>
            </a:r>
          </a:p>
          <a:p>
            <a:pPr algn="r" rtl="1"/>
            <a:r>
              <a:rPr lang="fa-IR" sz="2800" b="1" dirty="0">
                <a:solidFill>
                  <a:schemeClr val="tx2"/>
                </a:solidFill>
              </a:rPr>
              <a:t>لرزش شدید و مکرر انتها ها (</a:t>
            </a:r>
            <a:r>
              <a:rPr lang="en-US" sz="2800" b="1" dirty="0">
                <a:solidFill>
                  <a:schemeClr val="tx2"/>
                </a:solidFill>
              </a:rPr>
              <a:t>Jitteriness</a:t>
            </a:r>
            <a:r>
              <a:rPr lang="fa-IR" sz="2800" b="1" dirty="0">
                <a:solidFill>
                  <a:schemeClr val="tx2"/>
                </a:solidFill>
              </a:rPr>
              <a:t>)</a:t>
            </a:r>
          </a:p>
          <a:p>
            <a:pPr algn="r" rtl="1"/>
            <a:r>
              <a:rPr lang="fa-IR" sz="2800" b="1" dirty="0">
                <a:solidFill>
                  <a:schemeClr val="tx2"/>
                </a:solidFill>
              </a:rPr>
              <a:t>استفراغ مکرر و مقاوم، اتساع شکم</a:t>
            </a:r>
            <a:endParaRPr lang="en-US" sz="2800" b="1" dirty="0">
              <a:solidFill>
                <a:schemeClr val="tx2"/>
              </a:solidFill>
            </a:endParaRPr>
          </a:p>
        </p:txBody>
      </p:sp>
    </p:spTree>
    <p:extLst>
      <p:ext uri="{BB962C8B-B14F-4D97-AF65-F5344CB8AC3E}">
        <p14:creationId xmlns:p14="http://schemas.microsoft.com/office/powerpoint/2010/main" val="669022433"/>
      </p:ext>
    </p:extLst>
  </p:cSld>
  <p:clrMapOvr>
    <a:masterClrMapping/>
  </p:clrMapOvr>
  <p:transition spd="med">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315200" cy="1143000"/>
          </a:xfrm>
        </p:spPr>
        <p:txBody>
          <a:bodyPr>
            <a:noAutofit/>
          </a:bodyPr>
          <a:lstStyle/>
          <a:p>
            <a:pPr algn="r"/>
            <a:r>
              <a:rPr lang="fa-IR" sz="4000" dirty="0">
                <a:solidFill>
                  <a:schemeClr val="accent1"/>
                </a:solidFill>
                <a:effectLst>
                  <a:outerShdw blurRad="38100" dist="38100" dir="2700000" algn="tl">
                    <a:srgbClr val="000000">
                      <a:alpha val="43137"/>
                    </a:srgbClr>
                  </a:outerShdw>
                </a:effectLst>
              </a:rPr>
              <a:t>اقدامات فوری...</a:t>
            </a:r>
            <a:endParaRPr lang="en-US" sz="4000" dirty="0">
              <a:solidFill>
                <a:schemeClr val="accent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6200" y="1719263"/>
            <a:ext cx="8944970" cy="4411662"/>
          </a:xfrm>
        </p:spPr>
        <p:txBody>
          <a:bodyPr>
            <a:noAutofit/>
          </a:bodyPr>
          <a:lstStyle/>
          <a:p>
            <a:pPr algn="r" rtl="1"/>
            <a:r>
              <a:rPr lang="fa-IR" sz="3200" b="1" dirty="0">
                <a:solidFill>
                  <a:schemeClr val="accent2"/>
                </a:solidFill>
              </a:rPr>
              <a:t>اگر نوزاد کبود است: </a:t>
            </a:r>
            <a:r>
              <a:rPr lang="fa-IR" sz="3200" b="1" dirty="0">
                <a:solidFill>
                  <a:schemeClr val="tx2"/>
                </a:solidFill>
              </a:rPr>
              <a:t>اکسیژن درمانی بر حسب مورد با اکسی هود با 5 تا 7 لیتر / دقیقه اکسیژن  یا دستگاه های ارائه دهنده تهویه با فشار مثبت در صورت تنفس نامؤثر یا هیپوکسی حاد ومعاینه اورژانس پزشک</a:t>
            </a:r>
          </a:p>
          <a:p>
            <a:pPr algn="r" rtl="1"/>
            <a:r>
              <a:rPr lang="fa-IR" sz="3200" b="1" dirty="0">
                <a:solidFill>
                  <a:schemeClr val="accent2"/>
                </a:solidFill>
              </a:rPr>
              <a:t>اگر تنفس نوزاد تندتر از 60 بار در دقیقه است یا رترکشن یا ناله دارد:</a:t>
            </a:r>
            <a:r>
              <a:rPr lang="fa-IR" sz="3200" b="1" dirty="0">
                <a:solidFill>
                  <a:schemeClr val="tx2"/>
                </a:solidFill>
              </a:rPr>
              <a:t> اکسیژن درمانی با هود  5 تا 7 لیتر در دقیقه و معاینه اورژانس پزشک</a:t>
            </a:r>
          </a:p>
          <a:p>
            <a:pPr algn="r" rtl="1"/>
            <a:r>
              <a:rPr lang="fa-IR" sz="3200" b="1" dirty="0">
                <a:solidFill>
                  <a:schemeClr val="accent2"/>
                </a:solidFill>
              </a:rPr>
              <a:t>اگر تنفس کندتر از 30 بار در دقیقه است: </a:t>
            </a:r>
            <a:r>
              <a:rPr lang="fa-IR" sz="3200" b="1" dirty="0">
                <a:solidFill>
                  <a:schemeClr val="tx2"/>
                </a:solidFill>
              </a:rPr>
              <a:t>اکسیژن درمانی یا تهویه با فشار مثبت، تهویه کمکی و معاینه اورژانس پزشک</a:t>
            </a:r>
          </a:p>
        </p:txBody>
      </p:sp>
    </p:spTree>
    <p:extLst>
      <p:ext uri="{BB962C8B-B14F-4D97-AF65-F5344CB8AC3E}">
        <p14:creationId xmlns:p14="http://schemas.microsoft.com/office/powerpoint/2010/main" val="1120461992"/>
      </p:ext>
    </p:extLst>
  </p:cSld>
  <p:clrMapOvr>
    <a:masterClrMapping/>
  </p:clrMapOvr>
  <p:transition spd="med">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315200" cy="1143000"/>
          </a:xfrm>
        </p:spPr>
        <p:txBody>
          <a:bodyPr>
            <a:noAutofit/>
          </a:bodyPr>
          <a:lstStyle/>
          <a:p>
            <a:pPr algn="r"/>
            <a:r>
              <a:rPr lang="fa-IR" sz="4000" dirty="0">
                <a:solidFill>
                  <a:schemeClr val="accent1"/>
                </a:solidFill>
                <a:effectLst>
                  <a:outerShdw blurRad="38100" dist="38100" dir="2700000" algn="tl">
                    <a:srgbClr val="000000">
                      <a:alpha val="43137"/>
                    </a:srgbClr>
                  </a:outerShdw>
                </a:effectLst>
              </a:rPr>
              <a:t>اقدامات فوری...</a:t>
            </a:r>
            <a:endParaRPr lang="en-US" sz="4000" dirty="0">
              <a:solidFill>
                <a:schemeClr val="accent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6200" y="1719263"/>
            <a:ext cx="8944970" cy="4411662"/>
          </a:xfrm>
        </p:spPr>
        <p:txBody>
          <a:bodyPr>
            <a:noAutofit/>
          </a:bodyPr>
          <a:lstStyle/>
          <a:p>
            <a:pPr algn="r" rtl="1"/>
            <a:r>
              <a:rPr lang="fa-IR" sz="3600" b="1" dirty="0">
                <a:solidFill>
                  <a:schemeClr val="accent2"/>
                </a:solidFill>
              </a:rPr>
              <a:t>اگر  بند ناف خونریزی دارد: </a:t>
            </a:r>
            <a:r>
              <a:rPr lang="fa-IR" sz="3600" b="1" dirty="0">
                <a:solidFill>
                  <a:schemeClr val="tx2"/>
                </a:solidFill>
              </a:rPr>
              <a:t>یک گیره اضافه شود. در صورت عدم امکان کنترل خونریزی طی حداکثر 5 دقیقه از زمان مشاهده و اقدام، در صورت خونریزی شدید ناف و یا در صورت بروز علایم بالینی مانند تاکی پنه و تاکی کاردی ناشی از خونریزی، معاینه اورژانس پزشک ضروری است.</a:t>
            </a:r>
          </a:p>
          <a:p>
            <a:pPr algn="r" rtl="1"/>
            <a:r>
              <a:rPr lang="fa-IR" sz="3600" b="1" dirty="0">
                <a:solidFill>
                  <a:schemeClr val="accent2"/>
                </a:solidFill>
              </a:rPr>
              <a:t>اگر نوزاد بی حال است یا قادر به مکیدن نیست: </a:t>
            </a:r>
            <a:r>
              <a:rPr lang="fa-IR" sz="3600" b="1" dirty="0">
                <a:solidFill>
                  <a:schemeClr val="tx2"/>
                </a:solidFill>
              </a:rPr>
              <a:t>معاینه اورژانس پزشک ضروری است.</a:t>
            </a:r>
            <a:endParaRPr lang="en-US" sz="3600" b="1" dirty="0">
              <a:solidFill>
                <a:schemeClr val="tx2"/>
              </a:solidFill>
            </a:endParaRPr>
          </a:p>
        </p:txBody>
      </p:sp>
    </p:spTree>
    <p:extLst>
      <p:ext uri="{BB962C8B-B14F-4D97-AF65-F5344CB8AC3E}">
        <p14:creationId xmlns:p14="http://schemas.microsoft.com/office/powerpoint/2010/main" val="793190757"/>
      </p:ext>
    </p:extLst>
  </p:cSld>
  <p:clrMapOvr>
    <a:masterClrMapping/>
  </p:clrMapOvr>
  <p:transition spd="med">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162800" cy="1295400"/>
          </a:xfrm>
        </p:spPr>
        <p:txBody>
          <a:bodyPr/>
          <a:lstStyle/>
          <a:p>
            <a:pPr algn="r"/>
            <a:r>
              <a:rPr lang="fa-IR" sz="4000" dirty="0">
                <a:solidFill>
                  <a:srgbClr val="CCCC00"/>
                </a:solidFill>
                <a:effectLst>
                  <a:outerShdw blurRad="38100" dist="38100" dir="2700000" algn="tl">
                    <a:srgbClr val="000000">
                      <a:alpha val="43137"/>
                    </a:srgbClr>
                  </a:outerShdw>
                </a:effectLst>
              </a:rPr>
              <a:t>اقدامات فوری...</a:t>
            </a:r>
            <a:endParaRPr lang="en-US" dirty="0"/>
          </a:p>
        </p:txBody>
      </p:sp>
      <p:sp>
        <p:nvSpPr>
          <p:cNvPr id="3" name="Content Placeholder 2"/>
          <p:cNvSpPr>
            <a:spLocks noGrp="1"/>
          </p:cNvSpPr>
          <p:nvPr>
            <p:ph idx="1"/>
          </p:nvPr>
        </p:nvSpPr>
        <p:spPr>
          <a:xfrm>
            <a:off x="228600" y="1719263"/>
            <a:ext cx="8686800" cy="4411662"/>
          </a:xfrm>
        </p:spPr>
        <p:txBody>
          <a:bodyPr>
            <a:noAutofit/>
          </a:bodyPr>
          <a:lstStyle/>
          <a:p>
            <a:pPr algn="r" rtl="1"/>
            <a:r>
              <a:rPr lang="fa-IR" sz="3600" b="1" dirty="0">
                <a:solidFill>
                  <a:schemeClr val="tx2"/>
                </a:solidFill>
              </a:rPr>
              <a:t>کاهش پرفوزیون محیطی و اندام های سرد همراه با تاکی پنه و تاکی کاردی، احتمال </a:t>
            </a:r>
            <a:r>
              <a:rPr lang="fa-IR" sz="3600" b="1" dirty="0">
                <a:solidFill>
                  <a:schemeClr val="accent6"/>
                </a:solidFill>
              </a:rPr>
              <a:t>شوک</a:t>
            </a:r>
            <a:r>
              <a:rPr lang="fa-IR" sz="3600" b="1" dirty="0">
                <a:solidFill>
                  <a:schemeClr val="tx2"/>
                </a:solidFill>
              </a:rPr>
              <a:t> را مطرح کرده و معاینه اورژانس پزشک ضروری است.</a:t>
            </a:r>
          </a:p>
          <a:p>
            <a:pPr algn="r" rtl="1"/>
            <a:r>
              <a:rPr lang="fa-IR" sz="3600" b="1" dirty="0">
                <a:solidFill>
                  <a:schemeClr val="tx2"/>
                </a:solidFill>
              </a:rPr>
              <a:t>کاهش پرفوزیون محیطی و اندام های سرد، احتمال </a:t>
            </a:r>
            <a:r>
              <a:rPr lang="fa-IR" sz="3600" b="1" dirty="0">
                <a:solidFill>
                  <a:schemeClr val="accent6"/>
                </a:solidFill>
              </a:rPr>
              <a:t>هیپوترمی </a:t>
            </a:r>
            <a:r>
              <a:rPr lang="fa-IR" sz="3600" b="1" dirty="0">
                <a:solidFill>
                  <a:schemeClr val="tx2"/>
                </a:solidFill>
              </a:rPr>
              <a:t>را مطرح می کند. سنجش دمای نوزاد انجام شود و در صورتی که دما کمتر از 36 درجه سانتی گراد باشد، هیپوترمی متوسط یا شدید مطرح است. ضمن شروع درمان هیپوترمی، درخواست معاینه اورژانس پزشک نمایید.</a:t>
            </a:r>
            <a:endParaRPr lang="en-US" sz="3600" b="1" dirty="0">
              <a:solidFill>
                <a:schemeClr val="tx2"/>
              </a:solidFill>
            </a:endParaRPr>
          </a:p>
        </p:txBody>
      </p:sp>
    </p:spTree>
    <p:extLst>
      <p:ext uri="{BB962C8B-B14F-4D97-AF65-F5344CB8AC3E}">
        <p14:creationId xmlns:p14="http://schemas.microsoft.com/office/powerpoint/2010/main" val="356724648"/>
      </p:ext>
    </p:extLst>
  </p:cSld>
  <p:clrMapOvr>
    <a:masterClrMapping/>
  </p:clrMapOvr>
  <p:transition spd="med">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391400" cy="1295400"/>
          </a:xfrm>
        </p:spPr>
        <p:txBody>
          <a:bodyPr/>
          <a:lstStyle/>
          <a:p>
            <a:pPr algn="r"/>
            <a:r>
              <a:rPr lang="fa-IR" sz="4800" dirty="0">
                <a:solidFill>
                  <a:schemeClr val="accent1"/>
                </a:solidFill>
                <a:effectLst>
                  <a:outerShdw blurRad="38100" dist="38100" dir="2700000" algn="tl">
                    <a:srgbClr val="000000">
                      <a:alpha val="43137"/>
                    </a:srgbClr>
                  </a:outerShdw>
                </a:effectLst>
              </a:rPr>
              <a:t>درمان هیپوترمی</a:t>
            </a:r>
            <a:endParaRPr lang="en-US" sz="4800" dirty="0">
              <a:solidFill>
                <a:schemeClr val="accent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7530" y="1600200"/>
            <a:ext cx="9106469" cy="4411662"/>
          </a:xfrm>
        </p:spPr>
        <p:txBody>
          <a:bodyPr>
            <a:noAutofit/>
          </a:bodyPr>
          <a:lstStyle/>
          <a:p>
            <a:pPr algn="r" rtl="1"/>
            <a:r>
              <a:rPr lang="fa-IR" sz="2800" b="1" dirty="0">
                <a:solidFill>
                  <a:schemeClr val="accent6"/>
                </a:solidFill>
              </a:rPr>
              <a:t>گرم کردن </a:t>
            </a:r>
            <a:r>
              <a:rPr lang="fa-IR" sz="2800" b="1" dirty="0">
                <a:solidFill>
                  <a:schemeClr val="tx2"/>
                </a:solidFill>
              </a:rPr>
              <a:t>نوزاد در صورت هیپوترمی متوسط یا شدید باید به طور </a:t>
            </a:r>
            <a:r>
              <a:rPr lang="fa-IR" sz="2800" b="1" dirty="0">
                <a:solidFill>
                  <a:schemeClr val="accent6"/>
                </a:solidFill>
              </a:rPr>
              <a:t>تدریجی</a:t>
            </a:r>
            <a:r>
              <a:rPr lang="fa-IR" sz="2800" b="1" dirty="0">
                <a:solidFill>
                  <a:schemeClr val="tx2"/>
                </a:solidFill>
              </a:rPr>
              <a:t> با کنترل دما از راه مقعد صورت گیرد.</a:t>
            </a:r>
          </a:p>
          <a:p>
            <a:pPr algn="r" rtl="1"/>
            <a:r>
              <a:rPr lang="fa-IR" sz="2800" b="1" dirty="0">
                <a:solidFill>
                  <a:schemeClr val="tx2"/>
                </a:solidFill>
              </a:rPr>
              <a:t>گرم کردن سریع، استفاده از کیسه آب گرم و قرار دادن زیر حرارت کنترل نشده گرم کننده تابشی سبب تجمع خون در زیر بافت پوست شده و منجر به شوک و بد حال تر شدن نوزاد می شود.</a:t>
            </a:r>
          </a:p>
          <a:p>
            <a:r>
              <a:rPr lang="fa-IR" sz="2800" b="1" dirty="0">
                <a:solidFill>
                  <a:schemeClr val="tx2"/>
                </a:solidFill>
              </a:rPr>
              <a:t>ضمن گرم کردن مجدد نوزاد خطر هیپوگلیسمی، شوک و هیپوکسی و اسیدوز متابولیک وجود دارد. به دلیل خطر هیپوگلیسمی در صورت عدم امکان درمان وریدی، نوزاد ترجیحا از طریق گاواژ تغذیه شود.</a:t>
            </a:r>
          </a:p>
          <a:p>
            <a:pPr algn="r" rtl="1"/>
            <a:r>
              <a:rPr lang="fa-IR" sz="2800" b="1" dirty="0">
                <a:solidFill>
                  <a:schemeClr val="tx2"/>
                </a:solidFill>
              </a:rPr>
              <a:t>در صورت بروز هیپوترمی در نوزاد بدون علت واضح، باید بیماریهای زمینه ای به خصوص احتمال ابتلا به عفونت باکتریایی را در نظر داشت.</a:t>
            </a:r>
            <a:endParaRPr lang="en-US" sz="2800" b="1" dirty="0">
              <a:solidFill>
                <a:schemeClr val="tx2"/>
              </a:solidFill>
            </a:endParaRPr>
          </a:p>
        </p:txBody>
      </p:sp>
    </p:spTree>
    <p:extLst>
      <p:ext uri="{BB962C8B-B14F-4D97-AF65-F5344CB8AC3E}">
        <p14:creationId xmlns:p14="http://schemas.microsoft.com/office/powerpoint/2010/main" val="2799816815"/>
      </p:ext>
    </p:extLst>
  </p:cSld>
  <p:clrMapOvr>
    <a:masterClrMapping/>
  </p:clrMapOvr>
  <p:transition spd="med">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239000" cy="1295400"/>
          </a:xfrm>
        </p:spPr>
        <p:txBody>
          <a:bodyPr/>
          <a:lstStyle/>
          <a:p>
            <a:pPr algn="r"/>
            <a:r>
              <a:rPr lang="fa-IR" sz="4800" dirty="0">
                <a:solidFill>
                  <a:schemeClr val="accent1"/>
                </a:solidFill>
                <a:effectLst>
                  <a:outerShdw blurRad="38100" dist="38100" dir="2700000" algn="tl">
                    <a:srgbClr val="000000">
                      <a:alpha val="43137"/>
                    </a:srgbClr>
                  </a:outerShdw>
                </a:effectLst>
              </a:rPr>
              <a:t>هیپرترمی</a:t>
            </a:r>
            <a:endParaRPr lang="en-US" sz="4800" dirty="0">
              <a:solidFill>
                <a:schemeClr val="accent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1676400"/>
            <a:ext cx="8991600" cy="4411662"/>
          </a:xfrm>
        </p:spPr>
        <p:txBody>
          <a:bodyPr>
            <a:noAutofit/>
          </a:bodyPr>
          <a:lstStyle/>
          <a:p>
            <a:pPr algn="r" rtl="1"/>
            <a:r>
              <a:rPr lang="fa-IR" sz="3200" b="1" dirty="0">
                <a:solidFill>
                  <a:schemeClr val="tx2"/>
                </a:solidFill>
              </a:rPr>
              <a:t>در صورت هیپرترمی نوزاد (دمای برابر یا بالاتر از 38 درجه سانتی گراد) علت به سرعت بررسی شود: </a:t>
            </a:r>
          </a:p>
          <a:p>
            <a:pPr algn="r" rtl="1"/>
            <a:r>
              <a:rPr lang="fa-IR" sz="3200" b="1" dirty="0">
                <a:solidFill>
                  <a:schemeClr val="tx2"/>
                </a:solidFill>
              </a:rPr>
              <a:t>علت شایع آن قرار گرفتن در زیر گرمای کنترل نشده شدید / طولانی مدت (گرم کننده تابشی) و یا زیاد پوشانیدن نوزاد است. </a:t>
            </a:r>
          </a:p>
          <a:p>
            <a:pPr algn="r" rtl="1"/>
            <a:r>
              <a:rPr lang="fa-IR" sz="3200" b="1" dirty="0">
                <a:solidFill>
                  <a:schemeClr val="tx2"/>
                </a:solidFill>
              </a:rPr>
              <a:t>تب حین زایمان مادر و عفونت نوزاد از دیگر علل ممکن است.</a:t>
            </a:r>
          </a:p>
          <a:p>
            <a:pPr algn="r" rtl="1"/>
            <a:r>
              <a:rPr lang="fa-IR" sz="3200" b="1" dirty="0">
                <a:solidFill>
                  <a:schemeClr val="tx2"/>
                </a:solidFill>
              </a:rPr>
              <a:t>هیپرترمی منجر به آپنه، کم آبی، هیپرناترمی و افزایش نیاز متابولیک نوزاد می شود.</a:t>
            </a:r>
          </a:p>
          <a:p>
            <a:pPr algn="r" rtl="1"/>
            <a:r>
              <a:rPr lang="fa-IR" sz="3200" b="1" dirty="0">
                <a:solidFill>
                  <a:schemeClr val="tx2"/>
                </a:solidFill>
              </a:rPr>
              <a:t> در صورت عدم کاهش دما 30 دقیقه پس از کاهش دمای محیط، معاینه اورژانس پزشک ضروری است.</a:t>
            </a:r>
            <a:endParaRPr lang="en-US" sz="3200" b="1" dirty="0">
              <a:solidFill>
                <a:schemeClr val="tx2"/>
              </a:solidFill>
            </a:endParaRPr>
          </a:p>
        </p:txBody>
      </p:sp>
    </p:spTree>
    <p:extLst>
      <p:ext uri="{BB962C8B-B14F-4D97-AF65-F5344CB8AC3E}">
        <p14:creationId xmlns:p14="http://schemas.microsoft.com/office/powerpoint/2010/main" val="410352762"/>
      </p:ext>
    </p:extLst>
  </p:cSld>
  <p:clrMapOvr>
    <a:masterClrMapping/>
  </p:clrMapOvr>
  <p:transition spd="med">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Novin Pendar\Pictures\newborn baby photos\Lynn-Quinlivan-Newborn-Photographer-Central-MA-Baby-Girl-with-Flower-Worces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239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66800" y="1371600"/>
            <a:ext cx="184731" cy="369332"/>
          </a:xfrm>
          <a:prstGeom prst="rect">
            <a:avLst/>
          </a:prstGeom>
          <a:noFill/>
        </p:spPr>
        <p:txBody>
          <a:bodyPr wrap="none" rtlCol="1">
            <a:spAutoFit/>
          </a:bodyPr>
          <a:lstStyle/>
          <a:p>
            <a:endParaRPr lang="en-US" dirty="0">
              <a:solidFill>
                <a:srgbClr val="000000"/>
              </a:solidFill>
            </a:endParaRPr>
          </a:p>
        </p:txBody>
      </p:sp>
      <p:sp>
        <p:nvSpPr>
          <p:cNvPr id="4" name="Rectangle 3"/>
          <p:cNvSpPr/>
          <p:nvPr/>
        </p:nvSpPr>
        <p:spPr>
          <a:xfrm>
            <a:off x="1159165" y="13919"/>
            <a:ext cx="4949690" cy="1200329"/>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3600" b="1" i="1" dirty="0">
                <a:ln w="50800"/>
                <a:solidFill>
                  <a:srgbClr val="FFFFFF">
                    <a:shade val="50000"/>
                  </a:srgbClr>
                </a:solidFill>
              </a:rPr>
              <a:t>Thank you</a:t>
            </a:r>
          </a:p>
          <a:p>
            <a:pPr algn="ctr"/>
            <a:r>
              <a:rPr lang="en-US" sz="3600" b="1" i="1" dirty="0">
                <a:ln w="50800"/>
                <a:solidFill>
                  <a:srgbClr val="FFFFFF">
                    <a:shade val="50000"/>
                  </a:srgbClr>
                </a:solidFill>
              </a:rPr>
              <a:t>for your attention</a:t>
            </a:r>
            <a:endParaRPr lang="en-US" sz="3600" b="1" dirty="0">
              <a:ln w="50800"/>
              <a:solidFill>
                <a:srgbClr val="FFFFFF">
                  <a:shade val="50000"/>
                </a:srgbClr>
              </a:solidFill>
            </a:endParaRPr>
          </a:p>
        </p:txBody>
      </p:sp>
      <p:sp>
        <p:nvSpPr>
          <p:cNvPr id="3" name="TextBox 2"/>
          <p:cNvSpPr txBox="1"/>
          <p:nvPr/>
        </p:nvSpPr>
        <p:spPr>
          <a:xfrm>
            <a:off x="8526573" y="5773598"/>
            <a:ext cx="184731" cy="707886"/>
          </a:xfrm>
          <a:prstGeom prst="rect">
            <a:avLst/>
          </a:prstGeom>
          <a:solidFill>
            <a:schemeClr val="bg1">
              <a:lumMod val="95000"/>
            </a:schemeClr>
          </a:solidFill>
        </p:spPr>
        <p:txBody>
          <a:bodyPr wrap="none" rtlCol="1">
            <a:spAutoFit/>
          </a:bodyPr>
          <a:lstStyle/>
          <a:p>
            <a:endParaRPr lang="en-US" sz="4000" b="1" i="1" dirty="0">
              <a:solidFill>
                <a:srgbClr val="FFFFFF">
                  <a:lumMod val="65000"/>
                </a:srgb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48236460"/>
      </p:ext>
    </p:extLst>
  </p:cSld>
  <p:clrMapOvr>
    <a:masterClrMapping/>
  </p:clrMapOvr>
  <p:transition spd="med">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4000" dirty="0">
                <a:solidFill>
                  <a:schemeClr val="accent1"/>
                </a:solidFill>
                <a:effectLst>
                  <a:outerShdw blurRad="38100" dist="38100" dir="2700000" algn="tl">
                    <a:srgbClr val="000000">
                      <a:alpha val="43137"/>
                    </a:srgbClr>
                  </a:outerShdw>
                </a:effectLst>
              </a:rPr>
              <a:t>معاینه نوزاد</a:t>
            </a:r>
            <a:br>
              <a:rPr lang="fa-IR" sz="4000" dirty="0">
                <a:solidFill>
                  <a:schemeClr val="accent1"/>
                </a:solidFill>
                <a:effectLst>
                  <a:outerShdw blurRad="38100" dist="38100" dir="2700000" algn="tl">
                    <a:srgbClr val="000000">
                      <a:alpha val="43137"/>
                    </a:srgbClr>
                  </a:outerShdw>
                </a:effectLst>
              </a:rPr>
            </a:br>
            <a:r>
              <a:rPr lang="fa-IR" sz="4000" dirty="0">
                <a:solidFill>
                  <a:schemeClr val="accent1"/>
                </a:solidFill>
                <a:effectLst>
                  <a:outerShdw blurRad="38100" dist="38100" dir="2700000" algn="tl">
                    <a:srgbClr val="000000">
                      <a:alpha val="43137"/>
                    </a:srgbClr>
                  </a:outerShdw>
                </a:effectLst>
              </a:rPr>
              <a:t>معاینه سر</a:t>
            </a:r>
            <a:endParaRPr lang="en-US" dirty="0"/>
          </a:p>
        </p:txBody>
      </p:sp>
      <p:sp>
        <p:nvSpPr>
          <p:cNvPr id="3" name="Content Placeholder 2"/>
          <p:cNvSpPr>
            <a:spLocks noGrp="1"/>
          </p:cNvSpPr>
          <p:nvPr>
            <p:ph idx="1"/>
          </p:nvPr>
        </p:nvSpPr>
        <p:spPr/>
        <p:txBody>
          <a:bodyPr/>
          <a:lstStyle/>
          <a:p>
            <a:pPr marL="0" indent="0">
              <a:buNone/>
            </a:pPr>
            <a:r>
              <a:rPr lang="fa-IR" sz="3200" b="1" dirty="0">
                <a:solidFill>
                  <a:schemeClr val="tx2"/>
                </a:solidFill>
              </a:rPr>
              <a:t>• اندازه دور سر</a:t>
            </a:r>
          </a:p>
          <a:p>
            <a:pPr marL="0" indent="0">
              <a:buNone/>
            </a:pPr>
            <a:r>
              <a:rPr lang="fa-IR" sz="3200" b="1" dirty="0">
                <a:solidFill>
                  <a:schemeClr val="tx2"/>
                </a:solidFill>
              </a:rPr>
              <a:t>• شکل جمجمه</a:t>
            </a:r>
          </a:p>
          <a:p>
            <a:pPr marL="0" indent="0">
              <a:buNone/>
            </a:pPr>
            <a:r>
              <a:rPr lang="fa-IR" sz="3200" b="1" dirty="0">
                <a:solidFill>
                  <a:schemeClr val="tx2"/>
                </a:solidFill>
              </a:rPr>
              <a:t>• ملاج ها و سوچورها</a:t>
            </a:r>
          </a:p>
          <a:p>
            <a:pPr marL="0" indent="0">
              <a:buNone/>
            </a:pPr>
            <a:r>
              <a:rPr lang="fa-IR" sz="3200" b="1" dirty="0">
                <a:solidFill>
                  <a:schemeClr val="tx2"/>
                </a:solidFill>
              </a:rPr>
              <a:t>• توده، ضایعه پوستی یا ادم</a:t>
            </a:r>
            <a:endParaRPr lang="en-US" sz="3200" b="1" dirty="0">
              <a:solidFill>
                <a:schemeClr val="tx2"/>
              </a:solidFill>
            </a:endParaRPr>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236" y="1719263"/>
            <a:ext cx="4263916" cy="43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7465" y="4070490"/>
            <a:ext cx="2125014" cy="2345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3673099"/>
      </p:ext>
    </p:extLst>
  </p:cSld>
  <p:clrMapOvr>
    <a:masterClrMapping/>
  </p:clrMapOvr>
  <p:transition spd="med">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4000" dirty="0">
                <a:solidFill>
                  <a:schemeClr val="accent1"/>
                </a:solidFill>
                <a:effectLst>
                  <a:outerShdw blurRad="38100" dist="38100" dir="2700000" algn="tl">
                    <a:srgbClr val="000000">
                      <a:alpha val="43137"/>
                    </a:srgbClr>
                  </a:outerShdw>
                </a:effectLst>
              </a:rPr>
              <a:t>معاینه نوزاد</a:t>
            </a:r>
            <a:br>
              <a:rPr lang="fa-IR" sz="4000" dirty="0">
                <a:solidFill>
                  <a:schemeClr val="accent1"/>
                </a:solidFill>
                <a:effectLst>
                  <a:outerShdw blurRad="38100" dist="38100" dir="2700000" algn="tl">
                    <a:srgbClr val="000000">
                      <a:alpha val="43137"/>
                    </a:srgbClr>
                  </a:outerShdw>
                </a:effectLst>
              </a:rPr>
            </a:br>
            <a:r>
              <a:rPr lang="fa-IR" sz="4000" dirty="0">
                <a:solidFill>
                  <a:schemeClr val="accent1"/>
                </a:solidFill>
                <a:effectLst>
                  <a:outerShdw blurRad="38100" dist="38100" dir="2700000" algn="tl">
                    <a:srgbClr val="000000">
                      <a:alpha val="43137"/>
                    </a:srgbClr>
                  </a:outerShdw>
                </a:effectLst>
              </a:rPr>
              <a:t>گوش خارجی</a:t>
            </a:r>
            <a:endParaRPr lang="en-US" dirty="0"/>
          </a:p>
        </p:txBody>
      </p:sp>
      <p:sp>
        <p:nvSpPr>
          <p:cNvPr id="3" name="Content Placeholder 2"/>
          <p:cNvSpPr>
            <a:spLocks noGrp="1"/>
          </p:cNvSpPr>
          <p:nvPr>
            <p:ph idx="1"/>
          </p:nvPr>
        </p:nvSpPr>
        <p:spPr/>
        <p:txBody>
          <a:bodyPr/>
          <a:lstStyle/>
          <a:p>
            <a:r>
              <a:rPr lang="fa-IR" b="1" dirty="0">
                <a:solidFill>
                  <a:schemeClr val="tx2"/>
                </a:solidFill>
              </a:rPr>
              <a:t>ناهنجاری های صورت، کام و لاله گوش ممکن است با اختلالات شنوایی همراه باشد.</a:t>
            </a:r>
          </a:p>
          <a:p>
            <a:endParaRPr lang="en-US" b="1" dirty="0">
              <a:solidFill>
                <a:schemeClr val="tx2"/>
              </a:solidFill>
            </a:endParaRPr>
          </a:p>
          <a:p>
            <a:endParaRPr lang="en-US" dirty="0"/>
          </a:p>
        </p:txBody>
      </p:sp>
      <p:pic>
        <p:nvPicPr>
          <p:cNvPr id="4" name="Picture 3"/>
          <p:cNvPicPr>
            <a:picLocks noChangeAspect="1"/>
          </p:cNvPicPr>
          <p:nvPr/>
        </p:nvPicPr>
        <p:blipFill>
          <a:blip r:embed="rId2"/>
          <a:stretch>
            <a:fillRect/>
          </a:stretch>
        </p:blipFill>
        <p:spPr>
          <a:xfrm>
            <a:off x="3319371" y="3168204"/>
            <a:ext cx="2105854" cy="1744600"/>
          </a:xfrm>
          <a:prstGeom prst="rect">
            <a:avLst/>
          </a:prstGeom>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7280" y="2482605"/>
            <a:ext cx="1832892" cy="2430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6845" y="3168204"/>
            <a:ext cx="2223205" cy="1744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9311903"/>
      </p:ext>
    </p:extLst>
  </p:cSld>
  <p:clrMapOvr>
    <a:masterClrMapping/>
  </p:clrMapOvr>
  <p:transition spd="med">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4000" dirty="0">
                <a:solidFill>
                  <a:srgbClr val="CCCC00"/>
                </a:solidFill>
                <a:effectLst>
                  <a:outerShdw blurRad="38100" dist="38100" dir="2700000" algn="tl">
                    <a:srgbClr val="000000">
                      <a:alpha val="43137"/>
                    </a:srgbClr>
                  </a:outerShdw>
                </a:effectLst>
              </a:rPr>
              <a:t>معاینه نوزاد</a:t>
            </a:r>
            <a:br>
              <a:rPr lang="fa-IR" sz="4000" dirty="0">
                <a:solidFill>
                  <a:srgbClr val="CCCC00"/>
                </a:solidFill>
                <a:effectLst>
                  <a:outerShdw blurRad="38100" dist="38100" dir="2700000" algn="tl">
                    <a:srgbClr val="000000">
                      <a:alpha val="43137"/>
                    </a:srgbClr>
                  </a:outerShdw>
                </a:effectLst>
              </a:rPr>
            </a:br>
            <a:r>
              <a:rPr lang="fa-IR" sz="4000" dirty="0">
                <a:solidFill>
                  <a:srgbClr val="CCCC00"/>
                </a:solidFill>
                <a:effectLst>
                  <a:outerShdw blurRad="38100" dist="38100" dir="2700000" algn="tl">
                    <a:srgbClr val="000000">
                      <a:alpha val="43137"/>
                    </a:srgbClr>
                  </a:outerShdw>
                </a:effectLst>
              </a:rPr>
              <a:t>چشم ها</a:t>
            </a:r>
            <a:endParaRPr lang="en-US" dirty="0"/>
          </a:p>
        </p:txBody>
      </p:sp>
      <p:sp>
        <p:nvSpPr>
          <p:cNvPr id="3" name="Content Placeholder 2"/>
          <p:cNvSpPr>
            <a:spLocks noGrp="1"/>
          </p:cNvSpPr>
          <p:nvPr>
            <p:ph idx="1"/>
          </p:nvPr>
        </p:nvSpPr>
        <p:spPr/>
        <p:txBody>
          <a:bodyPr/>
          <a:lstStyle/>
          <a:p>
            <a:pPr marL="0" indent="0">
              <a:buNone/>
            </a:pPr>
            <a:r>
              <a:rPr lang="fa-IR" sz="3200" b="1" dirty="0">
                <a:solidFill>
                  <a:schemeClr val="tx2"/>
                </a:solidFill>
              </a:rPr>
              <a:t>• اندازه و شکل مردمک / </a:t>
            </a:r>
            <a:r>
              <a:rPr lang="en-US" sz="3200" b="1" dirty="0">
                <a:solidFill>
                  <a:schemeClr val="tx2"/>
                </a:solidFill>
              </a:rPr>
              <a:t>red reflex</a:t>
            </a:r>
            <a:endParaRPr lang="fa-IR" sz="3200" b="1" dirty="0">
              <a:solidFill>
                <a:schemeClr val="tx2"/>
              </a:solidFill>
            </a:endParaRPr>
          </a:p>
          <a:p>
            <a:pPr marL="0" indent="0">
              <a:buNone/>
            </a:pPr>
            <a:r>
              <a:rPr lang="fa-IR" sz="3200" b="1" dirty="0">
                <a:solidFill>
                  <a:schemeClr val="tx2"/>
                </a:solidFill>
              </a:rPr>
              <a:t>• تقارن پلک ها- حدقه ها</a:t>
            </a:r>
          </a:p>
          <a:p>
            <a:pPr marL="0" indent="0">
              <a:buNone/>
            </a:pPr>
            <a:r>
              <a:rPr lang="fa-IR" sz="3200" b="1" dirty="0">
                <a:solidFill>
                  <a:schemeClr val="tx2"/>
                </a:solidFill>
              </a:rPr>
              <a:t>• حرکات طبیعی چشم</a:t>
            </a:r>
          </a:p>
          <a:p>
            <a:pPr marL="0" indent="0">
              <a:buNone/>
            </a:pPr>
            <a:endParaRPr lang="en-US" sz="3200" b="1" dirty="0">
              <a:solidFill>
                <a:schemeClr val="tx2"/>
              </a:solidFill>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7688" y="4618133"/>
            <a:ext cx="3059112" cy="1814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131" t="10785" r="25612" b="25259"/>
          <a:stretch/>
        </p:blipFill>
        <p:spPr bwMode="auto">
          <a:xfrm>
            <a:off x="457200" y="4546546"/>
            <a:ext cx="2331077" cy="1957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8277" y="3364479"/>
            <a:ext cx="2778698" cy="1121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8513082"/>
      </p:ext>
    </p:extLst>
  </p:cSld>
  <p:clrMapOvr>
    <a:masterClrMapping/>
  </p:clrMapOvr>
  <p:transition spd="med">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3600" dirty="0">
                <a:solidFill>
                  <a:srgbClr val="CCCC00"/>
                </a:solidFill>
                <a:effectLst>
                  <a:outerShdw blurRad="38100" dist="38100" dir="2700000" algn="tl">
                    <a:srgbClr val="000000">
                      <a:alpha val="43137"/>
                    </a:srgbClr>
                  </a:outerShdw>
                </a:effectLst>
              </a:rPr>
              <a:t>معاینه نوزاد</a:t>
            </a:r>
            <a:br>
              <a:rPr lang="fa-IR" sz="3600" dirty="0">
                <a:solidFill>
                  <a:srgbClr val="CCCC00"/>
                </a:solidFill>
                <a:effectLst>
                  <a:outerShdw blurRad="38100" dist="38100" dir="2700000" algn="tl">
                    <a:srgbClr val="000000">
                      <a:alpha val="43137"/>
                    </a:srgbClr>
                  </a:outerShdw>
                </a:effectLst>
              </a:rPr>
            </a:br>
            <a:r>
              <a:rPr lang="fa-IR" sz="3600" dirty="0">
                <a:solidFill>
                  <a:srgbClr val="CCCC00"/>
                </a:solidFill>
                <a:effectLst>
                  <a:outerShdw blurRad="38100" dist="38100" dir="2700000" algn="tl">
                    <a:srgbClr val="000000">
                      <a:alpha val="43137"/>
                    </a:srgbClr>
                  </a:outerShdw>
                </a:effectLst>
              </a:rPr>
              <a:t>بینی و دهان</a:t>
            </a:r>
            <a:endParaRPr lang="en-US" dirty="0"/>
          </a:p>
        </p:txBody>
      </p:sp>
      <p:sp>
        <p:nvSpPr>
          <p:cNvPr id="3" name="Content Placeholder 2"/>
          <p:cNvSpPr>
            <a:spLocks noGrp="1"/>
          </p:cNvSpPr>
          <p:nvPr>
            <p:ph idx="1"/>
          </p:nvPr>
        </p:nvSpPr>
        <p:spPr/>
        <p:txBody>
          <a:bodyPr/>
          <a:lstStyle/>
          <a:p>
            <a:pPr marL="0" indent="0">
              <a:buNone/>
            </a:pPr>
            <a:r>
              <a:rPr lang="fa-IR" sz="3600" b="1" dirty="0">
                <a:solidFill>
                  <a:schemeClr val="tx2"/>
                </a:solidFill>
              </a:rPr>
              <a:t>بینی</a:t>
            </a:r>
          </a:p>
          <a:p>
            <a:pPr marL="0" indent="0">
              <a:buNone/>
            </a:pPr>
            <a:r>
              <a:rPr lang="fa-IR" sz="3600" b="1" dirty="0">
                <a:solidFill>
                  <a:schemeClr val="tx2"/>
                </a:solidFill>
              </a:rPr>
              <a:t>• باز بودن مجرا، تقارن، شکل</a:t>
            </a:r>
          </a:p>
          <a:p>
            <a:pPr marL="0" indent="0">
              <a:buNone/>
            </a:pPr>
            <a:r>
              <a:rPr lang="fa-IR" sz="3600" b="1" dirty="0">
                <a:solidFill>
                  <a:schemeClr val="tx2"/>
                </a:solidFill>
              </a:rPr>
              <a:t>• زنش پره های بینی</a:t>
            </a:r>
          </a:p>
          <a:p>
            <a:pPr marL="0" indent="0">
              <a:buNone/>
            </a:pPr>
            <a:r>
              <a:rPr lang="fa-IR" sz="3600" b="1" dirty="0">
                <a:solidFill>
                  <a:schemeClr val="tx2"/>
                </a:solidFill>
              </a:rPr>
              <a:t>دهان</a:t>
            </a:r>
          </a:p>
          <a:p>
            <a:r>
              <a:rPr lang="fa-IR" sz="3600" dirty="0"/>
              <a:t> </a:t>
            </a:r>
            <a:r>
              <a:rPr lang="fa-IR" sz="3600" b="1" dirty="0">
                <a:solidFill>
                  <a:schemeClr val="tx2"/>
                </a:solidFill>
              </a:rPr>
              <a:t>کام</a:t>
            </a:r>
          </a:p>
          <a:p>
            <a:r>
              <a:rPr lang="fa-IR" sz="3600" b="1" dirty="0">
                <a:solidFill>
                  <a:schemeClr val="tx2"/>
                </a:solidFill>
              </a:rPr>
              <a:t> زبان</a:t>
            </a:r>
          </a:p>
          <a:p>
            <a:pPr marL="0" indent="0">
              <a:buNone/>
            </a:pPr>
            <a:endParaRPr lang="fa-IR" sz="3600" b="1" dirty="0">
              <a:solidFill>
                <a:schemeClr val="tx2"/>
              </a:solidFill>
            </a:endParaRPr>
          </a:p>
          <a:p>
            <a:pPr marL="0" indent="0">
              <a:buNone/>
            </a:pPr>
            <a:endParaRPr lang="en-US" sz="3600" b="1" dirty="0">
              <a:solidFill>
                <a:schemeClr val="tx2"/>
              </a:solidFill>
            </a:endParaRPr>
          </a:p>
          <a:p>
            <a:pPr marL="0" indent="0">
              <a:buNone/>
            </a:pPr>
            <a:endParaRPr lang="en-US" sz="3600" b="1" dirty="0">
              <a:solidFill>
                <a:schemeClr val="tx2"/>
              </a:solidFill>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3629" y="4056845"/>
            <a:ext cx="3022381" cy="2498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3366"/>
          <a:stretch/>
        </p:blipFill>
        <p:spPr bwMode="auto">
          <a:xfrm>
            <a:off x="157389" y="2725224"/>
            <a:ext cx="3743339" cy="3830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2721796"/>
      </p:ext>
    </p:extLst>
  </p:cSld>
  <p:clrMapOvr>
    <a:masterClrMapping/>
  </p:clrMapOvr>
  <p:transition spd="med">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4000" dirty="0">
                <a:solidFill>
                  <a:schemeClr val="accent1"/>
                </a:solidFill>
                <a:effectLst>
                  <a:outerShdw blurRad="38100" dist="38100" dir="2700000" algn="tl">
                    <a:srgbClr val="000000">
                      <a:alpha val="43137"/>
                    </a:srgbClr>
                  </a:outerShdw>
                </a:effectLst>
              </a:rPr>
              <a:t>معاینه نوزاد</a:t>
            </a:r>
            <a:br>
              <a:rPr lang="fa-IR" sz="4000" dirty="0">
                <a:solidFill>
                  <a:schemeClr val="accent1"/>
                </a:solidFill>
                <a:effectLst>
                  <a:outerShdw blurRad="38100" dist="38100" dir="2700000" algn="tl">
                    <a:srgbClr val="000000">
                      <a:alpha val="43137"/>
                    </a:srgbClr>
                  </a:outerShdw>
                </a:effectLst>
              </a:rPr>
            </a:br>
            <a:r>
              <a:rPr lang="fa-IR" sz="4000" dirty="0">
                <a:solidFill>
                  <a:schemeClr val="accent1"/>
                </a:solidFill>
                <a:effectLst>
                  <a:outerShdw blurRad="38100" dist="38100" dir="2700000" algn="tl">
                    <a:srgbClr val="000000">
                      <a:alpha val="43137"/>
                    </a:srgbClr>
                  </a:outerShdw>
                </a:effectLst>
              </a:rPr>
              <a:t>قفسه سینه</a:t>
            </a:r>
            <a:endParaRPr lang="en-US" dirty="0"/>
          </a:p>
        </p:txBody>
      </p:sp>
      <p:sp>
        <p:nvSpPr>
          <p:cNvPr id="3" name="Content Placeholder 2"/>
          <p:cNvSpPr>
            <a:spLocks noGrp="1"/>
          </p:cNvSpPr>
          <p:nvPr>
            <p:ph idx="1"/>
          </p:nvPr>
        </p:nvSpPr>
        <p:spPr>
          <a:xfrm>
            <a:off x="1120461" y="1417638"/>
            <a:ext cx="6523149" cy="4411662"/>
          </a:xfrm>
        </p:spPr>
        <p:txBody>
          <a:bodyPr/>
          <a:lstStyle/>
          <a:p>
            <a:pPr marL="0" indent="0">
              <a:buNone/>
            </a:pPr>
            <a:r>
              <a:rPr lang="fa-IR" sz="3200" b="1" dirty="0">
                <a:solidFill>
                  <a:schemeClr val="tx2"/>
                </a:solidFill>
              </a:rPr>
              <a:t> تنفس</a:t>
            </a:r>
          </a:p>
          <a:p>
            <a:pPr marL="0" indent="0">
              <a:buNone/>
            </a:pPr>
            <a:r>
              <a:rPr lang="fa-IR" sz="3200" b="1" dirty="0">
                <a:solidFill>
                  <a:schemeClr val="tx2"/>
                </a:solidFill>
              </a:rPr>
              <a:t>• تعداد تنفس</a:t>
            </a:r>
          </a:p>
          <a:p>
            <a:pPr marL="0" indent="0">
              <a:buNone/>
            </a:pPr>
            <a:r>
              <a:rPr lang="fa-IR" sz="3200" b="1" dirty="0">
                <a:solidFill>
                  <a:schemeClr val="tx2"/>
                </a:solidFill>
              </a:rPr>
              <a:t>• تقارن حرکات تنفسی</a:t>
            </a:r>
          </a:p>
          <a:p>
            <a:pPr marL="0" indent="0">
              <a:buNone/>
            </a:pPr>
            <a:r>
              <a:rPr lang="fa-IR" sz="3200" b="1" dirty="0">
                <a:solidFill>
                  <a:schemeClr val="tx2"/>
                </a:solidFill>
              </a:rPr>
              <a:t>• رترکسیون عضلات تنفسی</a:t>
            </a:r>
          </a:p>
          <a:p>
            <a:pPr marL="0" indent="0">
              <a:buNone/>
            </a:pPr>
            <a:r>
              <a:rPr lang="fa-IR" sz="3200" b="1" dirty="0">
                <a:solidFill>
                  <a:schemeClr val="tx2"/>
                </a:solidFill>
              </a:rPr>
              <a:t>• تقارن و طبیعی بودن صداهای تنفسی</a:t>
            </a:r>
          </a:p>
          <a:p>
            <a:pPr marL="0" indent="0">
              <a:buNone/>
            </a:pPr>
            <a:r>
              <a:rPr lang="fa-IR" sz="3200" b="1" dirty="0">
                <a:solidFill>
                  <a:schemeClr val="tx2"/>
                </a:solidFill>
              </a:rPr>
              <a:t>قلب و عروق</a:t>
            </a:r>
          </a:p>
          <a:p>
            <a:pPr marL="0" indent="0">
              <a:buNone/>
            </a:pPr>
            <a:r>
              <a:rPr lang="fa-IR" sz="3200" b="1" dirty="0">
                <a:solidFill>
                  <a:schemeClr val="tx2"/>
                </a:solidFill>
              </a:rPr>
              <a:t>• تعداد ضربان و ریتم قلب</a:t>
            </a:r>
          </a:p>
          <a:p>
            <a:pPr marL="0" indent="0">
              <a:buNone/>
            </a:pPr>
            <a:r>
              <a:rPr lang="fa-IR" sz="3200" b="1" dirty="0">
                <a:solidFill>
                  <a:schemeClr val="tx2"/>
                </a:solidFill>
              </a:rPr>
              <a:t>• سوفل و صدای اضافی</a:t>
            </a:r>
          </a:p>
          <a:p>
            <a:pPr marL="0" indent="0">
              <a:buNone/>
            </a:pPr>
            <a:r>
              <a:rPr lang="fa-IR" sz="3200" b="1" dirty="0">
                <a:solidFill>
                  <a:schemeClr val="tx2"/>
                </a:solidFill>
              </a:rPr>
              <a:t>• نبض ها به خصوص نبض فمورال</a:t>
            </a:r>
          </a:p>
          <a:p>
            <a:pPr marL="0" indent="0">
              <a:buNone/>
            </a:pPr>
            <a:endParaRPr lang="fa-IR" sz="3200" b="1" dirty="0">
              <a:solidFill>
                <a:schemeClr val="tx2"/>
              </a:solidFill>
            </a:endParaRPr>
          </a:p>
          <a:p>
            <a:pPr marL="0" indent="0">
              <a:buNone/>
            </a:pPr>
            <a:endParaRPr lang="fa-IR" sz="3200" b="1" dirty="0">
              <a:solidFill>
                <a:schemeClr val="tx2"/>
              </a:solidFill>
            </a:endParaRPr>
          </a:p>
          <a:p>
            <a:endParaRPr lang="en-US" sz="3200" b="1" dirty="0">
              <a:solidFill>
                <a:schemeClr val="tx2"/>
              </a:solidFill>
            </a:endParaRPr>
          </a:p>
        </p:txBody>
      </p:sp>
    </p:spTree>
    <p:extLst>
      <p:ext uri="{BB962C8B-B14F-4D97-AF65-F5344CB8AC3E}">
        <p14:creationId xmlns:p14="http://schemas.microsoft.com/office/powerpoint/2010/main" val="3775492703"/>
      </p:ext>
    </p:extLst>
  </p:cSld>
  <p:clrMapOvr>
    <a:masterClrMapping/>
  </p:clrMapOvr>
  <p:transition spd="med">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4000" dirty="0">
                <a:solidFill>
                  <a:schemeClr val="accent1"/>
                </a:solidFill>
                <a:effectLst>
                  <a:outerShdw blurRad="38100" dist="38100" dir="2700000" algn="tl">
                    <a:srgbClr val="000000">
                      <a:alpha val="43137"/>
                    </a:srgbClr>
                  </a:outerShdw>
                </a:effectLst>
              </a:rPr>
              <a:t>معاینه نوزاد</a:t>
            </a:r>
            <a:br>
              <a:rPr lang="fa-IR" sz="4000" dirty="0">
                <a:solidFill>
                  <a:schemeClr val="accent1"/>
                </a:solidFill>
                <a:effectLst>
                  <a:outerShdw blurRad="38100" dist="38100" dir="2700000" algn="tl">
                    <a:srgbClr val="000000">
                      <a:alpha val="43137"/>
                    </a:srgbClr>
                  </a:outerShdw>
                </a:effectLst>
              </a:rPr>
            </a:br>
            <a:r>
              <a:rPr lang="fa-IR" sz="4000" dirty="0">
                <a:solidFill>
                  <a:schemeClr val="accent1"/>
                </a:solidFill>
                <a:effectLst>
                  <a:outerShdw blurRad="38100" dist="38100" dir="2700000" algn="tl">
                    <a:srgbClr val="000000">
                      <a:alpha val="43137"/>
                    </a:srgbClr>
                  </a:outerShdw>
                </a:effectLst>
              </a:rPr>
              <a:t>شکم</a:t>
            </a:r>
            <a:endParaRPr lang="en-US" dirty="0"/>
          </a:p>
        </p:txBody>
      </p:sp>
      <p:sp>
        <p:nvSpPr>
          <p:cNvPr id="3" name="Content Placeholder 2"/>
          <p:cNvSpPr>
            <a:spLocks noGrp="1"/>
          </p:cNvSpPr>
          <p:nvPr>
            <p:ph idx="1"/>
          </p:nvPr>
        </p:nvSpPr>
        <p:spPr/>
        <p:txBody>
          <a:bodyPr/>
          <a:lstStyle/>
          <a:p>
            <a:pPr marL="0" indent="0">
              <a:buNone/>
            </a:pPr>
            <a:r>
              <a:rPr lang="fa-IR" sz="3600" b="1" dirty="0">
                <a:solidFill>
                  <a:schemeClr val="tx2"/>
                </a:solidFill>
              </a:rPr>
              <a:t>شکم</a:t>
            </a:r>
          </a:p>
          <a:p>
            <a:pPr marL="0" indent="0">
              <a:buNone/>
            </a:pPr>
            <a:r>
              <a:rPr lang="fa-IR" sz="3600" b="1" dirty="0">
                <a:solidFill>
                  <a:schemeClr val="tx2"/>
                </a:solidFill>
              </a:rPr>
              <a:t>• تعداد عروق بند ناف</a:t>
            </a:r>
          </a:p>
          <a:p>
            <a:pPr marL="0" indent="0">
              <a:buNone/>
            </a:pPr>
            <a:r>
              <a:rPr lang="fa-IR" sz="3600" b="1" dirty="0">
                <a:solidFill>
                  <a:schemeClr val="tx2"/>
                </a:solidFill>
              </a:rPr>
              <a:t>• توده شکمی- طحال و کبد</a:t>
            </a:r>
          </a:p>
          <a:p>
            <a:pPr marL="0" indent="0">
              <a:buNone/>
            </a:pPr>
            <a:r>
              <a:rPr lang="fa-IR" sz="3600" b="1" dirty="0">
                <a:solidFill>
                  <a:schemeClr val="tx2"/>
                </a:solidFill>
              </a:rPr>
              <a:t>• باز بودن مقعد</a:t>
            </a:r>
          </a:p>
          <a:p>
            <a:pPr marL="0" indent="0">
              <a:buNone/>
            </a:pPr>
            <a:endParaRPr lang="en-US" sz="3600" b="1" dirty="0">
              <a:solidFill>
                <a:schemeClr val="tx2"/>
              </a:solidFill>
            </a:endParaRPr>
          </a:p>
        </p:txBody>
      </p:sp>
    </p:spTree>
    <p:extLst>
      <p:ext uri="{BB962C8B-B14F-4D97-AF65-F5344CB8AC3E}">
        <p14:creationId xmlns:p14="http://schemas.microsoft.com/office/powerpoint/2010/main" val="92445676"/>
      </p:ext>
    </p:extLst>
  </p:cSld>
  <p:clrMapOvr>
    <a:masterClrMapping/>
  </p:clrMapOvr>
  <p:transition spd="med">
    <p:wipe dir="r"/>
  </p:transition>
</p:sld>
</file>

<file path=ppt/theme/theme1.xml><?xml version="1.0" encoding="utf-8"?>
<a:theme xmlns:a="http://schemas.openxmlformats.org/drawingml/2006/main" name="Theme3">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3" id="{CDBF0DB6-46D4-453D-A3A0-F3D1BB5BAA67}" vid="{A1CB2ED6-D2B9-4460-A1E9-2C08AAB1AD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Theme3</Template>
  <TotalTime>2452</TotalTime>
  <Words>1885</Words>
  <Application>Microsoft Office PowerPoint</Application>
  <PresentationFormat>On-screen Show (4:3)</PresentationFormat>
  <Paragraphs>156</Paragraphs>
  <Slides>38</Slides>
  <Notes>1</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Theme3</vt:lpstr>
      <vt:lpstr>PowerPoint Presentation</vt:lpstr>
      <vt:lpstr>معاینه نوزاد</vt:lpstr>
      <vt:lpstr>معاینه نوزاد</vt:lpstr>
      <vt:lpstr>معاینه نوزاد معاینه سر</vt:lpstr>
      <vt:lpstr>معاینه نوزاد گوش خارجی</vt:lpstr>
      <vt:lpstr>معاینه نوزاد چشم ها</vt:lpstr>
      <vt:lpstr>معاینه نوزاد بینی و دهان</vt:lpstr>
      <vt:lpstr>معاینه نوزاد قفسه سینه</vt:lpstr>
      <vt:lpstr>معاینه نوزاد شکم</vt:lpstr>
      <vt:lpstr>معاینه نوزاد بند ناف</vt:lpstr>
      <vt:lpstr>معاینه نوزاد ژنیتالیا</vt:lpstr>
      <vt:lpstr>معاینه نوزاد اندام ها</vt:lpstr>
      <vt:lpstr>معاینه نوزاد  معاینه عصبی</vt:lpstr>
      <vt:lpstr>معاینه نوزاد پوست</vt:lpstr>
      <vt:lpstr>روش ارزیابی اندازه گیری وزن، قد و دور سر</vt:lpstr>
      <vt:lpstr>توزین نوزاد</vt:lpstr>
      <vt:lpstr>PowerPoint Presentation</vt:lpstr>
      <vt:lpstr>اندازه گیری قد نوزاد</vt:lpstr>
      <vt:lpstr>اندازه گیری قد نوزاد</vt:lpstr>
      <vt:lpstr>اندازه گیری دور سر نوزاد</vt:lpstr>
      <vt:lpstr>PowerPoint Presentation</vt:lpstr>
      <vt:lpstr>PowerPoint Presentation</vt:lpstr>
      <vt:lpstr>PowerPoint Presentation</vt:lpstr>
      <vt:lpstr>PowerPoint Presentation</vt:lpstr>
      <vt:lpstr>سنجش دمای بدن نوزاد...</vt:lpstr>
      <vt:lpstr>سنجش دمای بدن نوزاد...</vt:lpstr>
      <vt:lpstr>سنجش دمای بدن نوزاد...</vt:lpstr>
      <vt:lpstr>سنجش دمای بدن نوزاد</vt:lpstr>
      <vt:lpstr>شمارش ضربان قلب/ نبض نوزاد </vt:lpstr>
      <vt:lpstr>شمارش تنفس نوزاد </vt:lpstr>
      <vt:lpstr>ارزیابی پرفوزیون محیطی نوزاد </vt:lpstr>
      <vt:lpstr>علایم خطر در معاینه نوزاد</vt:lpstr>
      <vt:lpstr>اقدامات فوری...</vt:lpstr>
      <vt:lpstr>اقدامات فوری...</vt:lpstr>
      <vt:lpstr>اقدامات فوری...</vt:lpstr>
      <vt:lpstr>درمان هیپوترمی</vt:lpstr>
      <vt:lpstr>هیپرترمی</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elahe norouzi</dc:creator>
  <cp:lastModifiedBy>Unknown User</cp:lastModifiedBy>
  <cp:revision>164</cp:revision>
  <dcterms:created xsi:type="dcterms:W3CDTF">2015-01-21T07:17:36Z</dcterms:created>
  <dcterms:modified xsi:type="dcterms:W3CDTF">2022-02-20T06:59:20Z</dcterms:modified>
</cp:coreProperties>
</file>